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72"/>
  </p:notesMasterIdLst>
  <p:sldIdLst>
    <p:sldId id="256" r:id="rId2"/>
    <p:sldId id="294" r:id="rId3"/>
    <p:sldId id="303" r:id="rId4"/>
    <p:sldId id="295" r:id="rId5"/>
    <p:sldId id="298" r:id="rId6"/>
    <p:sldId id="299" r:id="rId7"/>
    <p:sldId id="381" r:id="rId8"/>
    <p:sldId id="380" r:id="rId9"/>
    <p:sldId id="392" r:id="rId10"/>
    <p:sldId id="388" r:id="rId11"/>
    <p:sldId id="322" r:id="rId12"/>
    <p:sldId id="382" r:id="rId13"/>
    <p:sldId id="383" r:id="rId14"/>
    <p:sldId id="394" r:id="rId15"/>
    <p:sldId id="428" r:id="rId16"/>
    <p:sldId id="384" r:id="rId17"/>
    <p:sldId id="324" r:id="rId18"/>
    <p:sldId id="402" r:id="rId19"/>
    <p:sldId id="391" r:id="rId20"/>
    <p:sldId id="406" r:id="rId21"/>
    <p:sldId id="429" r:id="rId22"/>
    <p:sldId id="430" r:id="rId23"/>
    <p:sldId id="436" r:id="rId24"/>
    <p:sldId id="304" r:id="rId25"/>
    <p:sldId id="305" r:id="rId26"/>
    <p:sldId id="309" r:id="rId27"/>
    <p:sldId id="437" r:id="rId28"/>
    <p:sldId id="311" r:id="rId29"/>
    <p:sldId id="400" r:id="rId30"/>
    <p:sldId id="426" r:id="rId31"/>
    <p:sldId id="432" r:id="rId32"/>
    <p:sldId id="403" r:id="rId33"/>
    <p:sldId id="408" r:id="rId34"/>
    <p:sldId id="427" r:id="rId35"/>
    <p:sldId id="433" r:id="rId36"/>
    <p:sldId id="434" r:id="rId37"/>
    <p:sldId id="435" r:id="rId38"/>
    <p:sldId id="271" r:id="rId39"/>
    <p:sldId id="281" r:id="rId40"/>
    <p:sldId id="283" r:id="rId41"/>
    <p:sldId id="286" r:id="rId42"/>
    <p:sldId id="272" r:id="rId43"/>
    <p:sldId id="284" r:id="rId44"/>
    <p:sldId id="438" r:id="rId45"/>
    <p:sldId id="277" r:id="rId46"/>
    <p:sldId id="280" r:id="rId47"/>
    <p:sldId id="273" r:id="rId48"/>
    <p:sldId id="282" r:id="rId49"/>
    <p:sldId id="405" r:id="rId50"/>
    <p:sldId id="407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8" r:id="rId60"/>
    <p:sldId id="417" r:id="rId61"/>
    <p:sldId id="422" r:id="rId62"/>
    <p:sldId id="419" r:id="rId63"/>
    <p:sldId id="420" r:id="rId64"/>
    <p:sldId id="421" r:id="rId65"/>
    <p:sldId id="425" r:id="rId66"/>
    <p:sldId id="423" r:id="rId67"/>
    <p:sldId id="424" r:id="rId68"/>
    <p:sldId id="263" r:id="rId69"/>
    <p:sldId id="259" r:id="rId70"/>
    <p:sldId id="439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3399"/>
    <a:srgbClr val="6666FF"/>
    <a:srgbClr val="07101B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99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ni\Diabetes_amblists\F20E11files\RR_FR_data_per_pati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ni\Diabetes_amblists\F20E11files\RR_FR_data_per_pati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pivotSource>
    <c:name>[RR_FR_data_per_patient.xlsx]Sheet3!PivotTable2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N/A SimpCode</a:t>
            </a:r>
          </a:p>
        </c:rich>
      </c:tx>
      <c:layout>
        <c:manualLayout>
          <c:xMode val="edge"/>
          <c:yMode val="edge"/>
          <c:x val="0.28538217695853224"/>
          <c:y val="0"/>
        </c:manualLayout>
      </c:layout>
    </c:title>
    <c:pivotFmts>
      <c:pivotFmt>
        <c:idx val="0"/>
        <c:marker>
          <c:symbol val="none"/>
        </c:marker>
        <c:dLbl>
          <c:idx val="0"/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CatName val="1"/>
          <c:showPercent val="1"/>
        </c:dLbl>
      </c:pivotFmt>
    </c:pivotFmts>
    <c:view3D>
      <c:rotX val="30"/>
      <c:rotY val="9"/>
      <c:perspective val="30"/>
    </c:view3D>
    <c:plotArea>
      <c:layout/>
      <c:pie3DChart>
        <c:varyColors val="1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0" h="2540000"/>
            </a:sp3d>
          </c:spPr>
          <c:dLbls>
            <c:numFmt formatCode="0.00%" sourceLinked="0"/>
            <c:showCatName val="1"/>
            <c:showPercent val="1"/>
            <c:showLeaderLines val="1"/>
          </c:dLbls>
          <c:cat>
            <c:strRef>
              <c:f>Sheet3!$A$4:$A$35</c:f>
              <c:strCach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29</c:v>
                </c:pt>
                <c:pt idx="27">
                  <c:v>31</c:v>
                </c:pt>
                <c:pt idx="28">
                  <c:v>38</c:v>
                </c:pt>
                <c:pt idx="29">
                  <c:v>54</c:v>
                </c:pt>
                <c:pt idx="30">
                  <c:v>(blank)</c:v>
                </c:pt>
              </c:strCache>
            </c:strRef>
          </c:cat>
          <c:val>
            <c:numRef>
              <c:f>Sheet3!$B$4:$B$35</c:f>
              <c:numCache>
                <c:formatCode>General</c:formatCode>
                <c:ptCount val="31"/>
                <c:pt idx="0">
                  <c:v>8224</c:v>
                </c:pt>
                <c:pt idx="1">
                  <c:v>421</c:v>
                </c:pt>
                <c:pt idx="2">
                  <c:v>31</c:v>
                </c:pt>
                <c:pt idx="3">
                  <c:v>341</c:v>
                </c:pt>
                <c:pt idx="4">
                  <c:v>370</c:v>
                </c:pt>
                <c:pt idx="5">
                  <c:v>547</c:v>
                </c:pt>
                <c:pt idx="6">
                  <c:v>46</c:v>
                </c:pt>
                <c:pt idx="7">
                  <c:v>3</c:v>
                </c:pt>
                <c:pt idx="8">
                  <c:v>394</c:v>
                </c:pt>
                <c:pt idx="9">
                  <c:v>1059</c:v>
                </c:pt>
                <c:pt idx="10">
                  <c:v>99</c:v>
                </c:pt>
                <c:pt idx="11">
                  <c:v>13</c:v>
                </c:pt>
                <c:pt idx="12">
                  <c:v>409</c:v>
                </c:pt>
                <c:pt idx="13">
                  <c:v>310</c:v>
                </c:pt>
                <c:pt idx="14">
                  <c:v>1070</c:v>
                </c:pt>
                <c:pt idx="15">
                  <c:v>2</c:v>
                </c:pt>
                <c:pt idx="16">
                  <c:v>13</c:v>
                </c:pt>
                <c:pt idx="17">
                  <c:v>4896</c:v>
                </c:pt>
                <c:pt idx="18">
                  <c:v>94</c:v>
                </c:pt>
                <c:pt idx="19">
                  <c:v>40</c:v>
                </c:pt>
                <c:pt idx="20">
                  <c:v>247</c:v>
                </c:pt>
                <c:pt idx="21">
                  <c:v>225</c:v>
                </c:pt>
                <c:pt idx="22">
                  <c:v>36</c:v>
                </c:pt>
                <c:pt idx="23">
                  <c:v>557</c:v>
                </c:pt>
                <c:pt idx="24">
                  <c:v>2</c:v>
                </c:pt>
                <c:pt idx="25">
                  <c:v>2</c:v>
                </c:pt>
                <c:pt idx="26">
                  <c:v>10</c:v>
                </c:pt>
                <c:pt idx="27">
                  <c:v>108</c:v>
                </c:pt>
                <c:pt idx="28">
                  <c:v>3</c:v>
                </c:pt>
                <c:pt idx="29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pivotSource>
    <c:name>[RR_FR_data_per_patient.xlsx]Sheet4!PivotTable3</c:name>
    <c:fmtId val="2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RR SimpCode</a:t>
            </a:r>
          </a:p>
        </c:rich>
      </c:tx>
      <c:layout>
        <c:manualLayout>
          <c:xMode val="edge"/>
          <c:yMode val="edge"/>
          <c:x val="0.32622058180227576"/>
          <c:y val="3.4289830150541552E-2"/>
        </c:manualLayout>
      </c:layout>
    </c:title>
    <c:pivotFmts>
      <c:pivotFmt>
        <c:idx val="0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numFmt formatCode="0.00%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CatName val="1"/>
          <c:showPercent val="1"/>
        </c:dLbl>
      </c:pivotFmt>
    </c:pivotFmts>
    <c:view3D>
      <c:rotX val="30"/>
      <c:rotY val="201"/>
      <c:perspective val="30"/>
    </c:view3D>
    <c:plotArea>
      <c:layout>
        <c:manualLayout>
          <c:layoutTarget val="inner"/>
          <c:xMode val="edge"/>
          <c:yMode val="edge"/>
          <c:x val="1.8055555555555561E-2"/>
          <c:y val="9.1531963676954264E-2"/>
          <c:w val="0.90416666666666656"/>
          <c:h val="0.82912963465773781"/>
        </c:manualLayout>
      </c:layout>
      <c:pie3DChart>
        <c:varyColors val="1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0" h="2540000"/>
            </a:sp3d>
          </c:spPr>
          <c:dLbls>
            <c:numFmt formatCode="0.00%" sourceLinked="0"/>
            <c:showCatName val="1"/>
            <c:showPercent val="1"/>
            <c:showLeaderLines val="1"/>
          </c:dLbls>
          <c:cat>
            <c:strRef>
              <c:f>Sheet4!$A$4:$A$28</c:f>
              <c:strCache>
                <c:ptCount val="2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29</c:v>
                </c:pt>
                <c:pt idx="22">
                  <c:v>31</c:v>
                </c:pt>
                <c:pt idx="23">
                  <c:v>(blank)</c:v>
                </c:pt>
              </c:strCache>
            </c:strRef>
          </c:cat>
          <c:val>
            <c:numRef>
              <c:f>Sheet4!$B$4:$B$28</c:f>
              <c:numCache>
                <c:formatCode>General</c:formatCode>
                <c:ptCount val="24"/>
                <c:pt idx="0">
                  <c:v>32509</c:v>
                </c:pt>
                <c:pt idx="1">
                  <c:v>7</c:v>
                </c:pt>
                <c:pt idx="2">
                  <c:v>48</c:v>
                </c:pt>
                <c:pt idx="3">
                  <c:v>2579</c:v>
                </c:pt>
                <c:pt idx="4">
                  <c:v>74</c:v>
                </c:pt>
                <c:pt idx="5">
                  <c:v>1</c:v>
                </c:pt>
                <c:pt idx="6">
                  <c:v>1568</c:v>
                </c:pt>
                <c:pt idx="7">
                  <c:v>355</c:v>
                </c:pt>
                <c:pt idx="8">
                  <c:v>167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3824</c:v>
                </c:pt>
                <c:pt idx="14">
                  <c:v>144</c:v>
                </c:pt>
                <c:pt idx="15">
                  <c:v>15</c:v>
                </c:pt>
                <c:pt idx="16">
                  <c:v>2</c:v>
                </c:pt>
                <c:pt idx="17">
                  <c:v>9</c:v>
                </c:pt>
                <c:pt idx="18">
                  <c:v>11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293CC-119B-4DEC-9801-2BEDB3BDC731}" type="doc">
      <dgm:prSet loTypeId="urn:microsoft.com/office/officeart/2005/8/layout/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bg-BG"/>
        </a:p>
      </dgm:t>
    </dgm:pt>
    <dgm:pt modelId="{5FB1F951-CFFD-464B-B24A-32C0D46B4B4F}">
      <dgm:prSet phldrT="[Text]" custT="1"/>
      <dgm:spPr/>
      <dgm:t>
        <a:bodyPr/>
        <a:lstStyle/>
        <a:p>
          <a:r>
            <a:rPr lang="bg-BG" sz="1400" b="1" i="1" dirty="0" smtClean="0"/>
            <a:t>разделяне на епикризата</a:t>
          </a:r>
          <a:r>
            <a:rPr lang="bg-BG" sz="1400" b="1" dirty="0" smtClean="0"/>
            <a:t> </a:t>
          </a:r>
          <a:r>
            <a:rPr lang="bg-BG" sz="1400" b="1" i="1" dirty="0" smtClean="0"/>
            <a:t>на секции </a:t>
          </a:r>
          <a:endParaRPr lang="bg-BG" sz="1400" b="1" dirty="0"/>
        </a:p>
      </dgm:t>
    </dgm:pt>
    <dgm:pt modelId="{664DFCC8-D3EA-4EB6-8F5C-F37BD9233223}" type="parTrans" cxnId="{21E9C746-7B42-4B2B-A736-A213A438ACF3}">
      <dgm:prSet/>
      <dgm:spPr/>
      <dgm:t>
        <a:bodyPr/>
        <a:lstStyle/>
        <a:p>
          <a:endParaRPr lang="bg-BG" sz="2000"/>
        </a:p>
      </dgm:t>
    </dgm:pt>
    <dgm:pt modelId="{7AD58B2C-E0E2-4483-895F-8AC830FBE39E}" type="sibTrans" cxnId="{21E9C746-7B42-4B2B-A736-A213A438ACF3}">
      <dgm:prSet custT="1"/>
      <dgm:spPr/>
      <dgm:t>
        <a:bodyPr/>
        <a:lstStyle/>
        <a:p>
          <a:endParaRPr lang="bg-BG" sz="600"/>
        </a:p>
      </dgm:t>
    </dgm:pt>
    <dgm:pt modelId="{1761B2E3-4192-40B3-803C-1E5A3995081E}">
      <dgm:prSet custT="1"/>
      <dgm:spPr/>
      <dgm:t>
        <a:bodyPr/>
        <a:lstStyle/>
        <a:p>
          <a:r>
            <a:rPr lang="bg-BG" sz="1400" b="1" dirty="0" smtClean="0"/>
            <a:t>обработка на съкращенията</a:t>
          </a:r>
          <a:endParaRPr lang="bg-BG" sz="1400" b="1" dirty="0"/>
        </a:p>
      </dgm:t>
    </dgm:pt>
    <dgm:pt modelId="{68B37724-2D5B-4156-BD82-4F7EF949840F}" type="parTrans" cxnId="{5313898F-19CF-42EC-83D0-742DA6C0DF6F}">
      <dgm:prSet/>
      <dgm:spPr/>
      <dgm:t>
        <a:bodyPr/>
        <a:lstStyle/>
        <a:p>
          <a:endParaRPr lang="bg-BG" sz="2000"/>
        </a:p>
      </dgm:t>
    </dgm:pt>
    <dgm:pt modelId="{04CA11CE-6C1A-41A9-8858-1F533ACDE861}" type="sibTrans" cxnId="{5313898F-19CF-42EC-83D0-742DA6C0DF6F}">
      <dgm:prSet custT="1"/>
      <dgm:spPr/>
      <dgm:t>
        <a:bodyPr/>
        <a:lstStyle/>
        <a:p>
          <a:endParaRPr lang="bg-BG" sz="600"/>
        </a:p>
      </dgm:t>
    </dgm:pt>
    <dgm:pt modelId="{8C23245D-8C76-4F80-B241-BD5EE8FECA2F}">
      <dgm:prSet custT="1"/>
      <dgm:spPr/>
      <dgm:t>
        <a:bodyPr/>
        <a:lstStyle/>
        <a:p>
          <a:r>
            <a:rPr lang="bg-BG" sz="1400" b="1" dirty="0" smtClean="0"/>
            <a:t>транслитерация на латинските термини</a:t>
          </a:r>
          <a:endParaRPr lang="bg-BG" sz="1400" b="1" dirty="0"/>
        </a:p>
      </dgm:t>
    </dgm:pt>
    <dgm:pt modelId="{F649B26F-B1B5-4D35-9A74-0FEFF1267B0B}" type="parTrans" cxnId="{FE3F18B6-B1ED-4C8E-9F9E-9BC8C9ABC1FE}">
      <dgm:prSet/>
      <dgm:spPr/>
      <dgm:t>
        <a:bodyPr/>
        <a:lstStyle/>
        <a:p>
          <a:endParaRPr lang="bg-BG" sz="2000"/>
        </a:p>
      </dgm:t>
    </dgm:pt>
    <dgm:pt modelId="{7A6EC0F1-1D97-4AB7-8560-E302F57FCA95}" type="sibTrans" cxnId="{FE3F18B6-B1ED-4C8E-9F9E-9BC8C9ABC1FE}">
      <dgm:prSet custT="1"/>
      <dgm:spPr/>
      <dgm:t>
        <a:bodyPr/>
        <a:lstStyle/>
        <a:p>
          <a:endParaRPr lang="bg-BG" sz="600"/>
        </a:p>
      </dgm:t>
    </dgm:pt>
    <dgm:pt modelId="{6DC6F1EC-F8C9-4EB8-99F0-D1C53AB11275}">
      <dgm:prSet custT="1"/>
      <dgm:spPr/>
      <dgm:t>
        <a:bodyPr/>
        <a:lstStyle/>
        <a:p>
          <a:r>
            <a:rPr lang="bg-BG" sz="1400" b="1" dirty="0" smtClean="0"/>
            <a:t>обработка на латинската терминология</a:t>
          </a:r>
          <a:endParaRPr lang="bg-BG" sz="1400" b="1" dirty="0"/>
        </a:p>
      </dgm:t>
    </dgm:pt>
    <dgm:pt modelId="{A0097CFE-1AC4-4ACB-9441-5E2665C17C82}" type="parTrans" cxnId="{87AC0BE0-1C66-42B0-8C6F-B4F9993A00A6}">
      <dgm:prSet/>
      <dgm:spPr/>
      <dgm:t>
        <a:bodyPr/>
        <a:lstStyle/>
        <a:p>
          <a:endParaRPr lang="bg-BG" sz="2000"/>
        </a:p>
      </dgm:t>
    </dgm:pt>
    <dgm:pt modelId="{DB65AEDF-C4C0-40F1-9541-648A5E637CDB}" type="sibTrans" cxnId="{87AC0BE0-1C66-42B0-8C6F-B4F9993A00A6}">
      <dgm:prSet custT="1"/>
      <dgm:spPr/>
      <dgm:t>
        <a:bodyPr/>
        <a:lstStyle/>
        <a:p>
          <a:endParaRPr lang="bg-BG" sz="600"/>
        </a:p>
      </dgm:t>
    </dgm:pt>
    <dgm:pt modelId="{8E5459BA-A4A2-4957-A002-577184CE0798}">
      <dgm:prSet custT="1"/>
      <dgm:spPr/>
      <dgm:t>
        <a:bodyPr/>
        <a:lstStyle/>
        <a:p>
          <a:r>
            <a:rPr lang="bg-BG" sz="1400" b="1" dirty="0" smtClean="0"/>
            <a:t>нормализация</a:t>
          </a:r>
          <a:endParaRPr lang="bg-BG" sz="1400" b="1" dirty="0"/>
        </a:p>
      </dgm:t>
    </dgm:pt>
    <dgm:pt modelId="{C2A1D4E0-FA5D-43AF-90A4-5B1B87B374C8}" type="parTrans" cxnId="{82CD28E7-ED17-4254-B5A6-D7B335D8C870}">
      <dgm:prSet/>
      <dgm:spPr/>
      <dgm:t>
        <a:bodyPr/>
        <a:lstStyle/>
        <a:p>
          <a:endParaRPr lang="bg-BG" sz="2000"/>
        </a:p>
      </dgm:t>
    </dgm:pt>
    <dgm:pt modelId="{4014B19E-3816-4536-B25C-67564043976E}" type="sibTrans" cxnId="{82CD28E7-ED17-4254-B5A6-D7B335D8C870}">
      <dgm:prSet custT="1"/>
      <dgm:spPr/>
      <dgm:t>
        <a:bodyPr/>
        <a:lstStyle/>
        <a:p>
          <a:endParaRPr lang="bg-BG" sz="600"/>
        </a:p>
      </dgm:t>
    </dgm:pt>
    <dgm:pt modelId="{8125A716-1F42-4208-ACE4-DBC1958E64E3}">
      <dgm:prSet custT="1"/>
      <dgm:spPr/>
      <dgm:t>
        <a:bodyPr/>
        <a:lstStyle/>
        <a:p>
          <a:r>
            <a:rPr lang="bg-BG" sz="1400" b="1" dirty="0" smtClean="0"/>
            <a:t>синоними</a:t>
          </a:r>
          <a:endParaRPr lang="bg-BG" sz="1400" b="1" dirty="0"/>
        </a:p>
      </dgm:t>
    </dgm:pt>
    <dgm:pt modelId="{5D572CBB-0840-451B-8E2E-A20CF744B2AD}" type="parTrans" cxnId="{CF11F49E-6223-4F64-8B78-D114A8B71BF0}">
      <dgm:prSet/>
      <dgm:spPr/>
      <dgm:t>
        <a:bodyPr/>
        <a:lstStyle/>
        <a:p>
          <a:endParaRPr lang="bg-BG" sz="2000"/>
        </a:p>
      </dgm:t>
    </dgm:pt>
    <dgm:pt modelId="{6AC2D31C-5B0E-4DBF-BEE4-F0286C91315B}" type="sibTrans" cxnId="{CF11F49E-6223-4F64-8B78-D114A8B71BF0}">
      <dgm:prSet custT="1"/>
      <dgm:spPr/>
      <dgm:t>
        <a:bodyPr/>
        <a:lstStyle/>
        <a:p>
          <a:endParaRPr lang="bg-BG" sz="600"/>
        </a:p>
      </dgm:t>
    </dgm:pt>
    <dgm:pt modelId="{7122DAAA-541F-4800-BAE3-1D0738E7E1F8}">
      <dgm:prSet custT="1"/>
      <dgm:spPr/>
      <dgm:t>
        <a:bodyPr/>
        <a:lstStyle/>
        <a:p>
          <a:r>
            <a:rPr lang="bg-BG" sz="1400" b="1" dirty="0" smtClean="0"/>
            <a:t>SVM модел</a:t>
          </a:r>
          <a:endParaRPr lang="bg-BG" sz="1400" b="1" dirty="0"/>
        </a:p>
      </dgm:t>
    </dgm:pt>
    <dgm:pt modelId="{21AD93B2-835F-43BE-89C0-46986A50B6D0}" type="parTrans" cxnId="{9E011402-49B1-428F-9F69-FDACECB1D4C9}">
      <dgm:prSet/>
      <dgm:spPr/>
      <dgm:t>
        <a:bodyPr/>
        <a:lstStyle/>
        <a:p>
          <a:endParaRPr lang="bg-BG" sz="2000"/>
        </a:p>
      </dgm:t>
    </dgm:pt>
    <dgm:pt modelId="{C8914194-EC1C-4003-83D1-73ACB65F5BEC}" type="sibTrans" cxnId="{9E011402-49B1-428F-9F69-FDACECB1D4C9}">
      <dgm:prSet/>
      <dgm:spPr/>
      <dgm:t>
        <a:bodyPr/>
        <a:lstStyle/>
        <a:p>
          <a:endParaRPr lang="bg-BG" sz="2000"/>
        </a:p>
      </dgm:t>
    </dgm:pt>
    <dgm:pt modelId="{408BA933-E427-4F1A-99EE-89817A65EBD9}">
      <dgm:prSet phldrT="[Text]" custT="1"/>
      <dgm:spPr/>
      <dgm:t>
        <a:bodyPr/>
        <a:lstStyle/>
        <a:p>
          <a:r>
            <a:rPr lang="bg-BG" sz="1400" b="1" dirty="0" smtClean="0"/>
            <a:t>разделяне на текста на думи</a:t>
          </a:r>
          <a:endParaRPr lang="bg-BG" sz="1400" b="1" dirty="0"/>
        </a:p>
      </dgm:t>
    </dgm:pt>
    <dgm:pt modelId="{4ECAC4D3-65EC-4D81-AB73-6171ACCCDA20}" type="parTrans" cxnId="{626F6680-4724-48DF-B181-94C0322A341C}">
      <dgm:prSet/>
      <dgm:spPr/>
      <dgm:t>
        <a:bodyPr/>
        <a:lstStyle/>
        <a:p>
          <a:endParaRPr lang="bg-BG" sz="2000"/>
        </a:p>
      </dgm:t>
    </dgm:pt>
    <dgm:pt modelId="{BB4EE7B7-CB6B-461A-9FFF-6E0BFB7A3E33}" type="sibTrans" cxnId="{626F6680-4724-48DF-B181-94C0322A341C}">
      <dgm:prSet custT="1"/>
      <dgm:spPr/>
      <dgm:t>
        <a:bodyPr/>
        <a:lstStyle/>
        <a:p>
          <a:endParaRPr lang="bg-BG" sz="600"/>
        </a:p>
      </dgm:t>
    </dgm:pt>
    <dgm:pt modelId="{BF81C236-D86D-49C5-88C6-68301A6BC6AC}">
      <dgm:prSet custT="1"/>
      <dgm:spPr/>
      <dgm:t>
        <a:bodyPr/>
        <a:lstStyle/>
        <a:p>
          <a:r>
            <a:rPr lang="bg-BG" sz="1400" b="1" dirty="0" smtClean="0"/>
            <a:t>извличане на описанията на диагнози</a:t>
          </a:r>
          <a:endParaRPr lang="bg-BG" sz="1400" b="1" dirty="0"/>
        </a:p>
      </dgm:t>
    </dgm:pt>
    <dgm:pt modelId="{CED68F87-97C8-4D08-BF00-E7A9097BEF3F}" type="parTrans" cxnId="{F25FF01F-4B0C-4A54-9DDE-466B9B175798}">
      <dgm:prSet/>
      <dgm:spPr/>
      <dgm:t>
        <a:bodyPr/>
        <a:lstStyle/>
        <a:p>
          <a:endParaRPr lang="bg-BG" sz="2000"/>
        </a:p>
      </dgm:t>
    </dgm:pt>
    <dgm:pt modelId="{C5CFC7C5-0702-490C-ACC8-38FFCDFE740B}" type="sibTrans" cxnId="{F25FF01F-4B0C-4A54-9DDE-466B9B175798}">
      <dgm:prSet custT="1"/>
      <dgm:spPr/>
      <dgm:t>
        <a:bodyPr/>
        <a:lstStyle/>
        <a:p>
          <a:endParaRPr lang="bg-BG" sz="2000"/>
        </a:p>
      </dgm:t>
    </dgm:pt>
    <dgm:pt modelId="{73A9098F-6119-4115-A616-D742CBB38CD9}" type="pres">
      <dgm:prSet presAssocID="{B86293CC-119B-4DEC-9801-2BEDB3BDC7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E2DA750-39A2-415E-B4E4-EDBF8C1D28C2}" type="pres">
      <dgm:prSet presAssocID="{5FB1F951-CFFD-464B-B24A-32C0D46B4B4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CA528D6-6491-463B-94A5-FCCDB0D5B282}" type="pres">
      <dgm:prSet presAssocID="{7AD58B2C-E0E2-4483-895F-8AC830FBE39E}" presName="sibTrans" presStyleLbl="sibTrans2D1" presStyleIdx="0" presStyleCnt="8"/>
      <dgm:spPr/>
      <dgm:t>
        <a:bodyPr/>
        <a:lstStyle/>
        <a:p>
          <a:endParaRPr lang="bg-BG"/>
        </a:p>
      </dgm:t>
    </dgm:pt>
    <dgm:pt modelId="{D96D5D55-20A1-4C44-914B-59E3EDA77A53}" type="pres">
      <dgm:prSet presAssocID="{7AD58B2C-E0E2-4483-895F-8AC830FBE39E}" presName="connectorText" presStyleLbl="sibTrans2D1" presStyleIdx="0" presStyleCnt="8"/>
      <dgm:spPr/>
      <dgm:t>
        <a:bodyPr/>
        <a:lstStyle/>
        <a:p>
          <a:endParaRPr lang="bg-BG"/>
        </a:p>
      </dgm:t>
    </dgm:pt>
    <dgm:pt modelId="{7841FB55-5BCD-44B1-9E30-81C502B1EB9F}" type="pres">
      <dgm:prSet presAssocID="{408BA933-E427-4F1A-99EE-89817A65EBD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6E74BCB-FBE2-4741-BC71-806837E15C7B}" type="pres">
      <dgm:prSet presAssocID="{BB4EE7B7-CB6B-461A-9FFF-6E0BFB7A3E33}" presName="sibTrans" presStyleLbl="sibTrans2D1" presStyleIdx="1" presStyleCnt="8"/>
      <dgm:spPr/>
      <dgm:t>
        <a:bodyPr/>
        <a:lstStyle/>
        <a:p>
          <a:endParaRPr lang="bg-BG"/>
        </a:p>
      </dgm:t>
    </dgm:pt>
    <dgm:pt modelId="{68086732-8128-4162-8C77-211F34AED32E}" type="pres">
      <dgm:prSet presAssocID="{BB4EE7B7-CB6B-461A-9FFF-6E0BFB7A3E33}" presName="connectorText" presStyleLbl="sibTrans2D1" presStyleIdx="1" presStyleCnt="8"/>
      <dgm:spPr/>
      <dgm:t>
        <a:bodyPr/>
        <a:lstStyle/>
        <a:p>
          <a:endParaRPr lang="bg-BG"/>
        </a:p>
      </dgm:t>
    </dgm:pt>
    <dgm:pt modelId="{E3E8EC24-4E6C-4610-9982-33D35995C897}" type="pres">
      <dgm:prSet presAssocID="{BF81C236-D86D-49C5-88C6-68301A6BC6A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3CD1FBC-C08B-4907-BE18-79E111563067}" type="pres">
      <dgm:prSet presAssocID="{C5CFC7C5-0702-490C-ACC8-38FFCDFE740B}" presName="sibTrans" presStyleLbl="sibTrans2D1" presStyleIdx="2" presStyleCnt="8"/>
      <dgm:spPr/>
      <dgm:t>
        <a:bodyPr/>
        <a:lstStyle/>
        <a:p>
          <a:endParaRPr lang="bg-BG"/>
        </a:p>
      </dgm:t>
    </dgm:pt>
    <dgm:pt modelId="{9D3D4CBD-7D55-4B00-8EB8-4C2563588E0E}" type="pres">
      <dgm:prSet presAssocID="{C5CFC7C5-0702-490C-ACC8-38FFCDFE740B}" presName="connectorText" presStyleLbl="sibTrans2D1" presStyleIdx="2" presStyleCnt="8"/>
      <dgm:spPr/>
      <dgm:t>
        <a:bodyPr/>
        <a:lstStyle/>
        <a:p>
          <a:endParaRPr lang="bg-BG"/>
        </a:p>
      </dgm:t>
    </dgm:pt>
    <dgm:pt modelId="{69601E01-7701-4C70-9DA6-A07989ABB2A6}" type="pres">
      <dgm:prSet presAssocID="{1761B2E3-4192-40B3-803C-1E5A3995081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8D41716-18CB-4AC1-BF7B-8C2FD72BB92C}" type="pres">
      <dgm:prSet presAssocID="{04CA11CE-6C1A-41A9-8858-1F533ACDE861}" presName="sibTrans" presStyleLbl="sibTrans2D1" presStyleIdx="3" presStyleCnt="8"/>
      <dgm:spPr/>
      <dgm:t>
        <a:bodyPr/>
        <a:lstStyle/>
        <a:p>
          <a:endParaRPr lang="bg-BG"/>
        </a:p>
      </dgm:t>
    </dgm:pt>
    <dgm:pt modelId="{93F6D12F-5FAF-43F8-A8CC-4A9E748A7A1D}" type="pres">
      <dgm:prSet presAssocID="{04CA11CE-6C1A-41A9-8858-1F533ACDE861}" presName="connectorText" presStyleLbl="sibTrans2D1" presStyleIdx="3" presStyleCnt="8"/>
      <dgm:spPr/>
      <dgm:t>
        <a:bodyPr/>
        <a:lstStyle/>
        <a:p>
          <a:endParaRPr lang="bg-BG"/>
        </a:p>
      </dgm:t>
    </dgm:pt>
    <dgm:pt modelId="{4C08B061-5743-42B5-B7DC-B88443F8BBBD}" type="pres">
      <dgm:prSet presAssocID="{8C23245D-8C76-4F80-B241-BD5EE8FECA2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3B4FC40-34F2-46EC-ADE5-F12484D41D8A}" type="pres">
      <dgm:prSet presAssocID="{7A6EC0F1-1D97-4AB7-8560-E302F57FCA95}" presName="sibTrans" presStyleLbl="sibTrans2D1" presStyleIdx="4" presStyleCnt="8"/>
      <dgm:spPr/>
      <dgm:t>
        <a:bodyPr/>
        <a:lstStyle/>
        <a:p>
          <a:endParaRPr lang="bg-BG"/>
        </a:p>
      </dgm:t>
    </dgm:pt>
    <dgm:pt modelId="{26883088-64F4-4117-93D9-1F2B726507FE}" type="pres">
      <dgm:prSet presAssocID="{7A6EC0F1-1D97-4AB7-8560-E302F57FCA95}" presName="connectorText" presStyleLbl="sibTrans2D1" presStyleIdx="4" presStyleCnt="8"/>
      <dgm:spPr/>
      <dgm:t>
        <a:bodyPr/>
        <a:lstStyle/>
        <a:p>
          <a:endParaRPr lang="bg-BG"/>
        </a:p>
      </dgm:t>
    </dgm:pt>
    <dgm:pt modelId="{340493EE-5E1B-4997-971A-E502A2FA9DD5}" type="pres">
      <dgm:prSet presAssocID="{6DC6F1EC-F8C9-4EB8-99F0-D1C53AB1127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A8C68B1-CE4B-477A-B823-7172F4F778E0}" type="pres">
      <dgm:prSet presAssocID="{DB65AEDF-C4C0-40F1-9541-648A5E637CDB}" presName="sibTrans" presStyleLbl="sibTrans2D1" presStyleIdx="5" presStyleCnt="8"/>
      <dgm:spPr/>
      <dgm:t>
        <a:bodyPr/>
        <a:lstStyle/>
        <a:p>
          <a:endParaRPr lang="bg-BG"/>
        </a:p>
      </dgm:t>
    </dgm:pt>
    <dgm:pt modelId="{9452A0D6-BD8B-470F-965E-D7BB7C361175}" type="pres">
      <dgm:prSet presAssocID="{DB65AEDF-C4C0-40F1-9541-648A5E637CDB}" presName="connectorText" presStyleLbl="sibTrans2D1" presStyleIdx="5" presStyleCnt="8"/>
      <dgm:spPr/>
      <dgm:t>
        <a:bodyPr/>
        <a:lstStyle/>
        <a:p>
          <a:endParaRPr lang="bg-BG"/>
        </a:p>
      </dgm:t>
    </dgm:pt>
    <dgm:pt modelId="{F3DE55C5-9D18-499C-B559-9B3C8814A58C}" type="pres">
      <dgm:prSet presAssocID="{8E5459BA-A4A2-4957-A002-577184CE079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9FF3A9B-96E7-4C27-8775-2E728C84B0D3}" type="pres">
      <dgm:prSet presAssocID="{4014B19E-3816-4536-B25C-67564043976E}" presName="sibTrans" presStyleLbl="sibTrans2D1" presStyleIdx="6" presStyleCnt="8"/>
      <dgm:spPr/>
      <dgm:t>
        <a:bodyPr/>
        <a:lstStyle/>
        <a:p>
          <a:endParaRPr lang="bg-BG"/>
        </a:p>
      </dgm:t>
    </dgm:pt>
    <dgm:pt modelId="{1A200C1D-3523-4795-951F-C414E0C27B4A}" type="pres">
      <dgm:prSet presAssocID="{4014B19E-3816-4536-B25C-67564043976E}" presName="connectorText" presStyleLbl="sibTrans2D1" presStyleIdx="6" presStyleCnt="8"/>
      <dgm:spPr/>
      <dgm:t>
        <a:bodyPr/>
        <a:lstStyle/>
        <a:p>
          <a:endParaRPr lang="bg-BG"/>
        </a:p>
      </dgm:t>
    </dgm:pt>
    <dgm:pt modelId="{13DC0FC6-A0A5-43AB-B77D-4D92A8ED1C88}" type="pres">
      <dgm:prSet presAssocID="{8125A716-1F42-4208-ACE4-DBC1958E64E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6C80E8B-D669-4926-B63F-323A3CF2756B}" type="pres">
      <dgm:prSet presAssocID="{6AC2D31C-5B0E-4DBF-BEE4-F0286C91315B}" presName="sibTrans" presStyleLbl="sibTrans2D1" presStyleIdx="7" presStyleCnt="8"/>
      <dgm:spPr/>
      <dgm:t>
        <a:bodyPr/>
        <a:lstStyle/>
        <a:p>
          <a:endParaRPr lang="bg-BG"/>
        </a:p>
      </dgm:t>
    </dgm:pt>
    <dgm:pt modelId="{E1F34110-9393-4DEC-92FD-1A2D05FE07A8}" type="pres">
      <dgm:prSet presAssocID="{6AC2D31C-5B0E-4DBF-BEE4-F0286C91315B}" presName="connectorText" presStyleLbl="sibTrans2D1" presStyleIdx="7" presStyleCnt="8"/>
      <dgm:spPr/>
      <dgm:t>
        <a:bodyPr/>
        <a:lstStyle/>
        <a:p>
          <a:endParaRPr lang="bg-BG"/>
        </a:p>
      </dgm:t>
    </dgm:pt>
    <dgm:pt modelId="{0B9D9995-BEC2-4031-88BA-335A1FEE7DFB}" type="pres">
      <dgm:prSet presAssocID="{7122DAAA-541F-4800-BAE3-1D0738E7E1F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FE3F18B6-B1ED-4C8E-9F9E-9BC8C9ABC1FE}" srcId="{B86293CC-119B-4DEC-9801-2BEDB3BDC731}" destId="{8C23245D-8C76-4F80-B241-BD5EE8FECA2F}" srcOrd="4" destOrd="0" parTransId="{F649B26F-B1B5-4D35-9A74-0FEFF1267B0B}" sibTransId="{7A6EC0F1-1D97-4AB7-8560-E302F57FCA95}"/>
    <dgm:cxn modelId="{187D8BC2-7C99-4DBC-B950-F01F0401DBEF}" type="presOf" srcId="{7A6EC0F1-1D97-4AB7-8560-E302F57FCA95}" destId="{26883088-64F4-4117-93D9-1F2B726507FE}" srcOrd="1" destOrd="0" presId="urn:microsoft.com/office/officeart/2005/8/layout/process5"/>
    <dgm:cxn modelId="{286CFFDD-12F7-469E-BF6F-962BB7A0006E}" type="presOf" srcId="{4014B19E-3816-4536-B25C-67564043976E}" destId="{E9FF3A9B-96E7-4C27-8775-2E728C84B0D3}" srcOrd="0" destOrd="0" presId="urn:microsoft.com/office/officeart/2005/8/layout/process5"/>
    <dgm:cxn modelId="{77CD1476-7C48-49B3-A5B4-944DD3D5DF82}" type="presOf" srcId="{7AD58B2C-E0E2-4483-895F-8AC830FBE39E}" destId="{7CA528D6-6491-463B-94A5-FCCDB0D5B282}" srcOrd="0" destOrd="0" presId="urn:microsoft.com/office/officeart/2005/8/layout/process5"/>
    <dgm:cxn modelId="{4591A163-1580-4A27-9647-679180DB5903}" type="presOf" srcId="{C5CFC7C5-0702-490C-ACC8-38FFCDFE740B}" destId="{9D3D4CBD-7D55-4B00-8EB8-4C2563588E0E}" srcOrd="1" destOrd="0" presId="urn:microsoft.com/office/officeart/2005/8/layout/process5"/>
    <dgm:cxn modelId="{FE4353F8-53F5-4DD1-83BB-16C3977AE86F}" type="presOf" srcId="{8E5459BA-A4A2-4957-A002-577184CE0798}" destId="{F3DE55C5-9D18-499C-B559-9B3C8814A58C}" srcOrd="0" destOrd="0" presId="urn:microsoft.com/office/officeart/2005/8/layout/process5"/>
    <dgm:cxn modelId="{B8FB39B7-D19B-4A4C-94BE-95DA858D1D5D}" type="presOf" srcId="{4014B19E-3816-4536-B25C-67564043976E}" destId="{1A200C1D-3523-4795-951F-C414E0C27B4A}" srcOrd="1" destOrd="0" presId="urn:microsoft.com/office/officeart/2005/8/layout/process5"/>
    <dgm:cxn modelId="{9E011402-49B1-428F-9F69-FDACECB1D4C9}" srcId="{B86293CC-119B-4DEC-9801-2BEDB3BDC731}" destId="{7122DAAA-541F-4800-BAE3-1D0738E7E1F8}" srcOrd="8" destOrd="0" parTransId="{21AD93B2-835F-43BE-89C0-46986A50B6D0}" sibTransId="{C8914194-EC1C-4003-83D1-73ACB65F5BEC}"/>
    <dgm:cxn modelId="{238395B0-5F30-4BD5-BAC9-C0C67B723795}" type="presOf" srcId="{5FB1F951-CFFD-464B-B24A-32C0D46B4B4F}" destId="{6E2DA750-39A2-415E-B4E4-EDBF8C1D28C2}" srcOrd="0" destOrd="0" presId="urn:microsoft.com/office/officeart/2005/8/layout/process5"/>
    <dgm:cxn modelId="{EFD36396-AAB5-44BC-8FA0-0911CAE68FB3}" type="presOf" srcId="{408BA933-E427-4F1A-99EE-89817A65EBD9}" destId="{7841FB55-5BCD-44B1-9E30-81C502B1EB9F}" srcOrd="0" destOrd="0" presId="urn:microsoft.com/office/officeart/2005/8/layout/process5"/>
    <dgm:cxn modelId="{773A4A59-82EF-45E8-9963-6D67D952BF70}" type="presOf" srcId="{BB4EE7B7-CB6B-461A-9FFF-6E0BFB7A3E33}" destId="{68086732-8128-4162-8C77-211F34AED32E}" srcOrd="1" destOrd="0" presId="urn:microsoft.com/office/officeart/2005/8/layout/process5"/>
    <dgm:cxn modelId="{82CD28E7-ED17-4254-B5A6-D7B335D8C870}" srcId="{B86293CC-119B-4DEC-9801-2BEDB3BDC731}" destId="{8E5459BA-A4A2-4957-A002-577184CE0798}" srcOrd="6" destOrd="0" parTransId="{C2A1D4E0-FA5D-43AF-90A4-5B1B87B374C8}" sibTransId="{4014B19E-3816-4536-B25C-67564043976E}"/>
    <dgm:cxn modelId="{626F6680-4724-48DF-B181-94C0322A341C}" srcId="{B86293CC-119B-4DEC-9801-2BEDB3BDC731}" destId="{408BA933-E427-4F1A-99EE-89817A65EBD9}" srcOrd="1" destOrd="0" parTransId="{4ECAC4D3-65EC-4D81-AB73-6171ACCCDA20}" sibTransId="{BB4EE7B7-CB6B-461A-9FFF-6E0BFB7A3E33}"/>
    <dgm:cxn modelId="{CF11F49E-6223-4F64-8B78-D114A8B71BF0}" srcId="{B86293CC-119B-4DEC-9801-2BEDB3BDC731}" destId="{8125A716-1F42-4208-ACE4-DBC1958E64E3}" srcOrd="7" destOrd="0" parTransId="{5D572CBB-0840-451B-8E2E-A20CF744B2AD}" sibTransId="{6AC2D31C-5B0E-4DBF-BEE4-F0286C91315B}"/>
    <dgm:cxn modelId="{D7574B65-7F01-489B-9949-203F88643260}" type="presOf" srcId="{6DC6F1EC-F8C9-4EB8-99F0-D1C53AB11275}" destId="{340493EE-5E1B-4997-971A-E502A2FA9DD5}" srcOrd="0" destOrd="0" presId="urn:microsoft.com/office/officeart/2005/8/layout/process5"/>
    <dgm:cxn modelId="{F25FF01F-4B0C-4A54-9DDE-466B9B175798}" srcId="{B86293CC-119B-4DEC-9801-2BEDB3BDC731}" destId="{BF81C236-D86D-49C5-88C6-68301A6BC6AC}" srcOrd="2" destOrd="0" parTransId="{CED68F87-97C8-4D08-BF00-E7A9097BEF3F}" sibTransId="{C5CFC7C5-0702-490C-ACC8-38FFCDFE740B}"/>
    <dgm:cxn modelId="{57D3C6C2-2C27-4660-A0E0-43E7BBC0BBB7}" type="presOf" srcId="{7122DAAA-541F-4800-BAE3-1D0738E7E1F8}" destId="{0B9D9995-BEC2-4031-88BA-335A1FEE7DFB}" srcOrd="0" destOrd="0" presId="urn:microsoft.com/office/officeart/2005/8/layout/process5"/>
    <dgm:cxn modelId="{1F7F8878-CA9C-4CB4-BFDE-375C7ED76DCE}" type="presOf" srcId="{7A6EC0F1-1D97-4AB7-8560-E302F57FCA95}" destId="{23B4FC40-34F2-46EC-ADE5-F12484D41D8A}" srcOrd="0" destOrd="0" presId="urn:microsoft.com/office/officeart/2005/8/layout/process5"/>
    <dgm:cxn modelId="{618F44D1-CFBE-4727-819F-4B837C898BD1}" type="presOf" srcId="{8C23245D-8C76-4F80-B241-BD5EE8FECA2F}" destId="{4C08B061-5743-42B5-B7DC-B88443F8BBBD}" srcOrd="0" destOrd="0" presId="urn:microsoft.com/office/officeart/2005/8/layout/process5"/>
    <dgm:cxn modelId="{3152EBEE-9C79-44CB-9EF1-8D26576433BD}" type="presOf" srcId="{04CA11CE-6C1A-41A9-8858-1F533ACDE861}" destId="{08D41716-18CB-4AC1-BF7B-8C2FD72BB92C}" srcOrd="0" destOrd="0" presId="urn:microsoft.com/office/officeart/2005/8/layout/process5"/>
    <dgm:cxn modelId="{87AC0BE0-1C66-42B0-8C6F-B4F9993A00A6}" srcId="{B86293CC-119B-4DEC-9801-2BEDB3BDC731}" destId="{6DC6F1EC-F8C9-4EB8-99F0-D1C53AB11275}" srcOrd="5" destOrd="0" parTransId="{A0097CFE-1AC4-4ACB-9441-5E2665C17C82}" sibTransId="{DB65AEDF-C4C0-40F1-9541-648A5E637CDB}"/>
    <dgm:cxn modelId="{DA53D6F6-D793-4911-A371-EBD45DB96BB0}" type="presOf" srcId="{6AC2D31C-5B0E-4DBF-BEE4-F0286C91315B}" destId="{26C80E8B-D669-4926-B63F-323A3CF2756B}" srcOrd="0" destOrd="0" presId="urn:microsoft.com/office/officeart/2005/8/layout/process5"/>
    <dgm:cxn modelId="{46AAA22E-F565-4CA5-A0DD-92D7FC5307DD}" type="presOf" srcId="{C5CFC7C5-0702-490C-ACC8-38FFCDFE740B}" destId="{A3CD1FBC-C08B-4907-BE18-79E111563067}" srcOrd="0" destOrd="0" presId="urn:microsoft.com/office/officeart/2005/8/layout/process5"/>
    <dgm:cxn modelId="{049E1419-E67A-444B-A7FB-354CFD93436E}" type="presOf" srcId="{7AD58B2C-E0E2-4483-895F-8AC830FBE39E}" destId="{D96D5D55-20A1-4C44-914B-59E3EDA77A53}" srcOrd="1" destOrd="0" presId="urn:microsoft.com/office/officeart/2005/8/layout/process5"/>
    <dgm:cxn modelId="{49B13383-78CF-4450-9924-761C9ED8EE51}" type="presOf" srcId="{6AC2D31C-5B0E-4DBF-BEE4-F0286C91315B}" destId="{E1F34110-9393-4DEC-92FD-1A2D05FE07A8}" srcOrd="1" destOrd="0" presId="urn:microsoft.com/office/officeart/2005/8/layout/process5"/>
    <dgm:cxn modelId="{8EC3471D-5EEB-4D68-A7A3-BE5FEAFCB826}" type="presOf" srcId="{BB4EE7B7-CB6B-461A-9FFF-6E0BFB7A3E33}" destId="{46E74BCB-FBE2-4741-BC71-806837E15C7B}" srcOrd="0" destOrd="0" presId="urn:microsoft.com/office/officeart/2005/8/layout/process5"/>
    <dgm:cxn modelId="{416BF392-8706-4AF3-9794-8551AEC43844}" type="presOf" srcId="{B86293CC-119B-4DEC-9801-2BEDB3BDC731}" destId="{73A9098F-6119-4115-A616-D742CBB38CD9}" srcOrd="0" destOrd="0" presId="urn:microsoft.com/office/officeart/2005/8/layout/process5"/>
    <dgm:cxn modelId="{9311FB12-567A-4163-A2D4-A67AA48F2A5C}" type="presOf" srcId="{8125A716-1F42-4208-ACE4-DBC1958E64E3}" destId="{13DC0FC6-A0A5-43AB-B77D-4D92A8ED1C88}" srcOrd="0" destOrd="0" presId="urn:microsoft.com/office/officeart/2005/8/layout/process5"/>
    <dgm:cxn modelId="{21E9C746-7B42-4B2B-A736-A213A438ACF3}" srcId="{B86293CC-119B-4DEC-9801-2BEDB3BDC731}" destId="{5FB1F951-CFFD-464B-B24A-32C0D46B4B4F}" srcOrd="0" destOrd="0" parTransId="{664DFCC8-D3EA-4EB6-8F5C-F37BD9233223}" sibTransId="{7AD58B2C-E0E2-4483-895F-8AC830FBE39E}"/>
    <dgm:cxn modelId="{193B9AE4-094F-43D4-91DA-88C3DD75C944}" type="presOf" srcId="{DB65AEDF-C4C0-40F1-9541-648A5E637CDB}" destId="{9452A0D6-BD8B-470F-965E-D7BB7C361175}" srcOrd="1" destOrd="0" presId="urn:microsoft.com/office/officeart/2005/8/layout/process5"/>
    <dgm:cxn modelId="{5313898F-19CF-42EC-83D0-742DA6C0DF6F}" srcId="{B86293CC-119B-4DEC-9801-2BEDB3BDC731}" destId="{1761B2E3-4192-40B3-803C-1E5A3995081E}" srcOrd="3" destOrd="0" parTransId="{68B37724-2D5B-4156-BD82-4F7EF949840F}" sibTransId="{04CA11CE-6C1A-41A9-8858-1F533ACDE861}"/>
    <dgm:cxn modelId="{7D2FC377-FA4C-47A2-A972-61D7771ED964}" type="presOf" srcId="{DB65AEDF-C4C0-40F1-9541-648A5E637CDB}" destId="{5A8C68B1-CE4B-477A-B823-7172F4F778E0}" srcOrd="0" destOrd="0" presId="urn:microsoft.com/office/officeart/2005/8/layout/process5"/>
    <dgm:cxn modelId="{F3E4CFA9-7E7B-4093-9A0C-943BC401E0BB}" type="presOf" srcId="{04CA11CE-6C1A-41A9-8858-1F533ACDE861}" destId="{93F6D12F-5FAF-43F8-A8CC-4A9E748A7A1D}" srcOrd="1" destOrd="0" presId="urn:microsoft.com/office/officeart/2005/8/layout/process5"/>
    <dgm:cxn modelId="{D1091F91-4A34-4E90-A3C2-9725E31EE3D1}" type="presOf" srcId="{BF81C236-D86D-49C5-88C6-68301A6BC6AC}" destId="{E3E8EC24-4E6C-4610-9982-33D35995C897}" srcOrd="0" destOrd="0" presId="urn:microsoft.com/office/officeart/2005/8/layout/process5"/>
    <dgm:cxn modelId="{D7E8B45A-7C99-43F0-86F1-D736AA14F663}" type="presOf" srcId="{1761B2E3-4192-40B3-803C-1E5A3995081E}" destId="{69601E01-7701-4C70-9DA6-A07989ABB2A6}" srcOrd="0" destOrd="0" presId="urn:microsoft.com/office/officeart/2005/8/layout/process5"/>
    <dgm:cxn modelId="{E918F842-FAE6-4BB1-83BA-CC1A98BD93A3}" type="presParOf" srcId="{73A9098F-6119-4115-A616-D742CBB38CD9}" destId="{6E2DA750-39A2-415E-B4E4-EDBF8C1D28C2}" srcOrd="0" destOrd="0" presId="urn:microsoft.com/office/officeart/2005/8/layout/process5"/>
    <dgm:cxn modelId="{3AB605EC-5B04-4301-AD76-68594D70EFD6}" type="presParOf" srcId="{73A9098F-6119-4115-A616-D742CBB38CD9}" destId="{7CA528D6-6491-463B-94A5-FCCDB0D5B282}" srcOrd="1" destOrd="0" presId="urn:microsoft.com/office/officeart/2005/8/layout/process5"/>
    <dgm:cxn modelId="{FDEE94E9-0E23-4CED-AC06-CD2B653B8A72}" type="presParOf" srcId="{7CA528D6-6491-463B-94A5-FCCDB0D5B282}" destId="{D96D5D55-20A1-4C44-914B-59E3EDA77A53}" srcOrd="0" destOrd="0" presId="urn:microsoft.com/office/officeart/2005/8/layout/process5"/>
    <dgm:cxn modelId="{AFB591CA-2DFF-45F0-BC8F-BA00CB9180D0}" type="presParOf" srcId="{73A9098F-6119-4115-A616-D742CBB38CD9}" destId="{7841FB55-5BCD-44B1-9E30-81C502B1EB9F}" srcOrd="2" destOrd="0" presId="urn:microsoft.com/office/officeart/2005/8/layout/process5"/>
    <dgm:cxn modelId="{E1248C18-2734-4428-B497-3F4C80591CC5}" type="presParOf" srcId="{73A9098F-6119-4115-A616-D742CBB38CD9}" destId="{46E74BCB-FBE2-4741-BC71-806837E15C7B}" srcOrd="3" destOrd="0" presId="urn:microsoft.com/office/officeart/2005/8/layout/process5"/>
    <dgm:cxn modelId="{7891BA47-AB09-4108-9F4B-77C3E453A7C8}" type="presParOf" srcId="{46E74BCB-FBE2-4741-BC71-806837E15C7B}" destId="{68086732-8128-4162-8C77-211F34AED32E}" srcOrd="0" destOrd="0" presId="urn:microsoft.com/office/officeart/2005/8/layout/process5"/>
    <dgm:cxn modelId="{6AD356A8-3B87-4B46-A750-FCF9EF43F59C}" type="presParOf" srcId="{73A9098F-6119-4115-A616-D742CBB38CD9}" destId="{E3E8EC24-4E6C-4610-9982-33D35995C897}" srcOrd="4" destOrd="0" presId="urn:microsoft.com/office/officeart/2005/8/layout/process5"/>
    <dgm:cxn modelId="{65CD6FA3-03C7-49DF-A3FC-E09A0564AD84}" type="presParOf" srcId="{73A9098F-6119-4115-A616-D742CBB38CD9}" destId="{A3CD1FBC-C08B-4907-BE18-79E111563067}" srcOrd="5" destOrd="0" presId="urn:microsoft.com/office/officeart/2005/8/layout/process5"/>
    <dgm:cxn modelId="{B77182D6-2468-458C-B8D4-0755F7A12E42}" type="presParOf" srcId="{A3CD1FBC-C08B-4907-BE18-79E111563067}" destId="{9D3D4CBD-7D55-4B00-8EB8-4C2563588E0E}" srcOrd="0" destOrd="0" presId="urn:microsoft.com/office/officeart/2005/8/layout/process5"/>
    <dgm:cxn modelId="{771A9257-282B-4E28-94F2-DF0AF79CF1F7}" type="presParOf" srcId="{73A9098F-6119-4115-A616-D742CBB38CD9}" destId="{69601E01-7701-4C70-9DA6-A07989ABB2A6}" srcOrd="6" destOrd="0" presId="urn:microsoft.com/office/officeart/2005/8/layout/process5"/>
    <dgm:cxn modelId="{B9705293-CBFE-48A1-9021-1ED968CF727C}" type="presParOf" srcId="{73A9098F-6119-4115-A616-D742CBB38CD9}" destId="{08D41716-18CB-4AC1-BF7B-8C2FD72BB92C}" srcOrd="7" destOrd="0" presId="urn:microsoft.com/office/officeart/2005/8/layout/process5"/>
    <dgm:cxn modelId="{B22EE645-C5E5-453F-B33D-A38356181B6B}" type="presParOf" srcId="{08D41716-18CB-4AC1-BF7B-8C2FD72BB92C}" destId="{93F6D12F-5FAF-43F8-A8CC-4A9E748A7A1D}" srcOrd="0" destOrd="0" presId="urn:microsoft.com/office/officeart/2005/8/layout/process5"/>
    <dgm:cxn modelId="{BB963C33-EF58-4DE1-946C-5D93A0162B4D}" type="presParOf" srcId="{73A9098F-6119-4115-A616-D742CBB38CD9}" destId="{4C08B061-5743-42B5-B7DC-B88443F8BBBD}" srcOrd="8" destOrd="0" presId="urn:microsoft.com/office/officeart/2005/8/layout/process5"/>
    <dgm:cxn modelId="{CF76D4FC-E87F-4E08-8CA5-DC30DE283089}" type="presParOf" srcId="{73A9098F-6119-4115-A616-D742CBB38CD9}" destId="{23B4FC40-34F2-46EC-ADE5-F12484D41D8A}" srcOrd="9" destOrd="0" presId="urn:microsoft.com/office/officeart/2005/8/layout/process5"/>
    <dgm:cxn modelId="{36C3271A-2E8A-4B20-8BC2-647664F5EAEC}" type="presParOf" srcId="{23B4FC40-34F2-46EC-ADE5-F12484D41D8A}" destId="{26883088-64F4-4117-93D9-1F2B726507FE}" srcOrd="0" destOrd="0" presId="urn:microsoft.com/office/officeart/2005/8/layout/process5"/>
    <dgm:cxn modelId="{665F0AF7-4135-4DB7-B246-116C9B52680F}" type="presParOf" srcId="{73A9098F-6119-4115-A616-D742CBB38CD9}" destId="{340493EE-5E1B-4997-971A-E502A2FA9DD5}" srcOrd="10" destOrd="0" presId="urn:microsoft.com/office/officeart/2005/8/layout/process5"/>
    <dgm:cxn modelId="{7B53182B-317D-4FB4-8248-C18CECAC0518}" type="presParOf" srcId="{73A9098F-6119-4115-A616-D742CBB38CD9}" destId="{5A8C68B1-CE4B-477A-B823-7172F4F778E0}" srcOrd="11" destOrd="0" presId="urn:microsoft.com/office/officeart/2005/8/layout/process5"/>
    <dgm:cxn modelId="{51788E49-6C7A-4340-8FB0-60AB66F6CA4D}" type="presParOf" srcId="{5A8C68B1-CE4B-477A-B823-7172F4F778E0}" destId="{9452A0D6-BD8B-470F-965E-D7BB7C361175}" srcOrd="0" destOrd="0" presId="urn:microsoft.com/office/officeart/2005/8/layout/process5"/>
    <dgm:cxn modelId="{5777FCB0-6F50-4432-805B-46CB34F20D30}" type="presParOf" srcId="{73A9098F-6119-4115-A616-D742CBB38CD9}" destId="{F3DE55C5-9D18-499C-B559-9B3C8814A58C}" srcOrd="12" destOrd="0" presId="urn:microsoft.com/office/officeart/2005/8/layout/process5"/>
    <dgm:cxn modelId="{C4C2E43A-6BDD-44DF-9FFB-1A7E1B21FF4B}" type="presParOf" srcId="{73A9098F-6119-4115-A616-D742CBB38CD9}" destId="{E9FF3A9B-96E7-4C27-8775-2E728C84B0D3}" srcOrd="13" destOrd="0" presId="urn:microsoft.com/office/officeart/2005/8/layout/process5"/>
    <dgm:cxn modelId="{4BE25FEA-6372-4642-B193-D3330C70FBA4}" type="presParOf" srcId="{E9FF3A9B-96E7-4C27-8775-2E728C84B0D3}" destId="{1A200C1D-3523-4795-951F-C414E0C27B4A}" srcOrd="0" destOrd="0" presId="urn:microsoft.com/office/officeart/2005/8/layout/process5"/>
    <dgm:cxn modelId="{E4868145-B0C4-43AB-BCD3-2FE4B3FB347A}" type="presParOf" srcId="{73A9098F-6119-4115-A616-D742CBB38CD9}" destId="{13DC0FC6-A0A5-43AB-B77D-4D92A8ED1C88}" srcOrd="14" destOrd="0" presId="urn:microsoft.com/office/officeart/2005/8/layout/process5"/>
    <dgm:cxn modelId="{A0CBEFB9-3705-4891-A548-ADF35FC028F3}" type="presParOf" srcId="{73A9098F-6119-4115-A616-D742CBB38CD9}" destId="{26C80E8B-D669-4926-B63F-323A3CF2756B}" srcOrd="15" destOrd="0" presId="urn:microsoft.com/office/officeart/2005/8/layout/process5"/>
    <dgm:cxn modelId="{9ACF469B-ACA0-48BE-92E1-347EE97AFAC1}" type="presParOf" srcId="{26C80E8B-D669-4926-B63F-323A3CF2756B}" destId="{E1F34110-9393-4DEC-92FD-1A2D05FE07A8}" srcOrd="0" destOrd="0" presId="urn:microsoft.com/office/officeart/2005/8/layout/process5"/>
    <dgm:cxn modelId="{36C3154A-A7B8-436E-B701-C518DB3D800F}" type="presParOf" srcId="{73A9098F-6119-4115-A616-D742CBB38CD9}" destId="{0B9D9995-BEC2-4031-88BA-335A1FEE7DFB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14EE7-F7E0-4D6E-90B8-DA25C77B6F59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bg-BG"/>
        </a:p>
      </dgm:t>
    </dgm:pt>
    <dgm:pt modelId="{BE6A95BE-C767-41A9-B427-8316D4C14DD1}">
      <dgm:prSet phldrT="[Text]" custT="1"/>
      <dgm:spPr/>
      <dgm:t>
        <a:bodyPr/>
        <a:lstStyle/>
        <a:p>
          <a:r>
            <a:rPr lang="bg-BG" sz="1400" b="1" dirty="0" smtClean="0"/>
            <a:t>Печеливша Стратегия</a:t>
          </a:r>
          <a:endParaRPr lang="bg-BG" sz="1400" b="1" dirty="0"/>
        </a:p>
      </dgm:t>
    </dgm:pt>
    <dgm:pt modelId="{F1507882-5DC1-47A2-B33B-06E37900030D}" type="parTrans" cxnId="{78C0F2D0-C055-4AF0-9FA0-19B1CF312156}">
      <dgm:prSet/>
      <dgm:spPr/>
      <dgm:t>
        <a:bodyPr/>
        <a:lstStyle/>
        <a:p>
          <a:endParaRPr lang="bg-BG"/>
        </a:p>
      </dgm:t>
    </dgm:pt>
    <dgm:pt modelId="{B47C32C8-14E1-4CD8-B830-B8F9A0A7C96C}" type="sibTrans" cxnId="{78C0F2D0-C055-4AF0-9FA0-19B1CF312156}">
      <dgm:prSet/>
      <dgm:spPr/>
      <dgm:t>
        <a:bodyPr/>
        <a:lstStyle/>
        <a:p>
          <a:endParaRPr lang="bg-BG"/>
        </a:p>
      </dgm:t>
    </dgm:pt>
    <dgm:pt modelId="{ADF0350C-43E1-4291-A861-13B47DB9CFBE}">
      <dgm:prSet phldrT="[Text]" custT="1"/>
      <dgm:spPr/>
      <dgm:t>
        <a:bodyPr/>
        <a:lstStyle/>
        <a:p>
          <a:r>
            <a:rPr lang="bg-BG" sz="1400" b="1" dirty="0" smtClean="0"/>
            <a:t>Бинарен Класификатор</a:t>
          </a:r>
          <a:endParaRPr lang="bg-BG" sz="1400" b="1" dirty="0"/>
        </a:p>
      </dgm:t>
    </dgm:pt>
    <dgm:pt modelId="{67EBE6F5-5D3F-4063-AF0B-E445FC9A99DB}" type="parTrans" cxnId="{CDDD211E-AE6D-415D-973F-9430368C3099}">
      <dgm:prSet/>
      <dgm:spPr/>
      <dgm:t>
        <a:bodyPr/>
        <a:lstStyle/>
        <a:p>
          <a:endParaRPr lang="bg-BG"/>
        </a:p>
      </dgm:t>
    </dgm:pt>
    <dgm:pt modelId="{C0B7D47D-F39C-469D-9778-625516AF9FAE}" type="sibTrans" cxnId="{CDDD211E-AE6D-415D-973F-9430368C3099}">
      <dgm:prSet/>
      <dgm:spPr/>
      <dgm:t>
        <a:bodyPr/>
        <a:lstStyle/>
        <a:p>
          <a:endParaRPr lang="bg-BG"/>
        </a:p>
      </dgm:t>
    </dgm:pt>
    <dgm:pt modelId="{C2C165A7-4770-4E15-AF53-6A238FD91936}" type="pres">
      <dgm:prSet presAssocID="{3F414EE7-F7E0-4D6E-90B8-DA25C77B6F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60739B5-0F3A-478B-BEC1-88326E7041BB}" type="pres">
      <dgm:prSet presAssocID="{BE6A95BE-C767-41A9-B427-8316D4C14DD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CDA9AAE-05EB-4528-906F-F0BCAA6382A5}" type="pres">
      <dgm:prSet presAssocID="{B47C32C8-14E1-4CD8-B830-B8F9A0A7C96C}" presName="sibTrans" presStyleLbl="sibTrans2D1" presStyleIdx="0" presStyleCnt="1" custFlipVert="1"/>
      <dgm:spPr/>
      <dgm:t>
        <a:bodyPr/>
        <a:lstStyle/>
        <a:p>
          <a:endParaRPr lang="bg-BG"/>
        </a:p>
      </dgm:t>
    </dgm:pt>
    <dgm:pt modelId="{AA712F89-9C47-4F76-90A4-39BBEA768284}" type="pres">
      <dgm:prSet presAssocID="{B47C32C8-14E1-4CD8-B830-B8F9A0A7C96C}" presName="connectorText" presStyleLbl="sibTrans2D1" presStyleIdx="0" presStyleCnt="1"/>
      <dgm:spPr/>
      <dgm:t>
        <a:bodyPr/>
        <a:lstStyle/>
        <a:p>
          <a:endParaRPr lang="bg-BG"/>
        </a:p>
      </dgm:t>
    </dgm:pt>
    <dgm:pt modelId="{727A0C8C-1A0C-4EC4-A8A2-7045C2784C5E}" type="pres">
      <dgm:prSet presAssocID="{ADF0350C-43E1-4291-A861-13B47DB9CFB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92858B2-8775-4F9B-A3F2-E2DFDDDC8433}" type="presOf" srcId="{B47C32C8-14E1-4CD8-B830-B8F9A0A7C96C}" destId="{AA712F89-9C47-4F76-90A4-39BBEA768284}" srcOrd="1" destOrd="0" presId="urn:microsoft.com/office/officeart/2005/8/layout/process5"/>
    <dgm:cxn modelId="{6EE61D66-74A5-43B5-A5DF-9694E5B86FBB}" type="presOf" srcId="{BE6A95BE-C767-41A9-B427-8316D4C14DD1}" destId="{860739B5-0F3A-478B-BEC1-88326E7041BB}" srcOrd="0" destOrd="0" presId="urn:microsoft.com/office/officeart/2005/8/layout/process5"/>
    <dgm:cxn modelId="{0BE694D7-3434-47CC-A056-C629FBFBCAA7}" type="presOf" srcId="{ADF0350C-43E1-4291-A861-13B47DB9CFBE}" destId="{727A0C8C-1A0C-4EC4-A8A2-7045C2784C5E}" srcOrd="0" destOrd="0" presId="urn:microsoft.com/office/officeart/2005/8/layout/process5"/>
    <dgm:cxn modelId="{78C0F2D0-C055-4AF0-9FA0-19B1CF312156}" srcId="{3F414EE7-F7E0-4D6E-90B8-DA25C77B6F59}" destId="{BE6A95BE-C767-41A9-B427-8316D4C14DD1}" srcOrd="0" destOrd="0" parTransId="{F1507882-5DC1-47A2-B33B-06E37900030D}" sibTransId="{B47C32C8-14E1-4CD8-B830-B8F9A0A7C96C}"/>
    <dgm:cxn modelId="{CDDD211E-AE6D-415D-973F-9430368C3099}" srcId="{3F414EE7-F7E0-4D6E-90B8-DA25C77B6F59}" destId="{ADF0350C-43E1-4291-A861-13B47DB9CFBE}" srcOrd="1" destOrd="0" parTransId="{67EBE6F5-5D3F-4063-AF0B-E445FC9A99DB}" sibTransId="{C0B7D47D-F39C-469D-9778-625516AF9FAE}"/>
    <dgm:cxn modelId="{0211D48D-4D12-49BB-A548-269979E05357}" type="presOf" srcId="{3F414EE7-F7E0-4D6E-90B8-DA25C77B6F59}" destId="{C2C165A7-4770-4E15-AF53-6A238FD91936}" srcOrd="0" destOrd="0" presId="urn:microsoft.com/office/officeart/2005/8/layout/process5"/>
    <dgm:cxn modelId="{51CB751A-D243-4058-AA37-A0F5BC2B6106}" type="presOf" srcId="{B47C32C8-14E1-4CD8-B830-B8F9A0A7C96C}" destId="{5CDA9AAE-05EB-4528-906F-F0BCAA6382A5}" srcOrd="0" destOrd="0" presId="urn:microsoft.com/office/officeart/2005/8/layout/process5"/>
    <dgm:cxn modelId="{068A93B8-2548-477D-8191-A4786504582B}" type="presParOf" srcId="{C2C165A7-4770-4E15-AF53-6A238FD91936}" destId="{860739B5-0F3A-478B-BEC1-88326E7041BB}" srcOrd="0" destOrd="0" presId="urn:microsoft.com/office/officeart/2005/8/layout/process5"/>
    <dgm:cxn modelId="{24627486-CEA4-43EF-94E3-AEC10D987E7B}" type="presParOf" srcId="{C2C165A7-4770-4E15-AF53-6A238FD91936}" destId="{5CDA9AAE-05EB-4528-906F-F0BCAA6382A5}" srcOrd="1" destOrd="0" presId="urn:microsoft.com/office/officeart/2005/8/layout/process5"/>
    <dgm:cxn modelId="{4D37BD37-D102-4635-9061-2F84B3810165}" type="presParOf" srcId="{5CDA9AAE-05EB-4528-906F-F0BCAA6382A5}" destId="{AA712F89-9C47-4F76-90A4-39BBEA768284}" srcOrd="0" destOrd="0" presId="urn:microsoft.com/office/officeart/2005/8/layout/process5"/>
    <dgm:cxn modelId="{058E19A6-B20C-4A2F-8ACF-62211D781F0D}" type="presParOf" srcId="{C2C165A7-4770-4E15-AF53-6A238FD91936}" destId="{727A0C8C-1A0C-4EC4-A8A2-7045C2784C5E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2DA750-39A2-415E-B4E4-EDBF8C1D28C2}">
      <dsp:nvSpPr>
        <dsp:cNvPr id="0" name=""/>
        <dsp:cNvSpPr/>
      </dsp:nvSpPr>
      <dsp:spPr>
        <a:xfrm>
          <a:off x="4704" y="548447"/>
          <a:ext cx="1406012" cy="843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i="1" kern="1200" dirty="0" smtClean="0"/>
            <a:t>разделяне на епикризата</a:t>
          </a:r>
          <a:r>
            <a:rPr lang="bg-BG" sz="1400" b="1" kern="1200" dirty="0" smtClean="0"/>
            <a:t> </a:t>
          </a:r>
          <a:r>
            <a:rPr lang="bg-BG" sz="1400" b="1" i="1" kern="1200" dirty="0" smtClean="0"/>
            <a:t>на секции </a:t>
          </a:r>
          <a:endParaRPr lang="bg-BG" sz="1400" b="1" kern="1200" dirty="0"/>
        </a:p>
      </dsp:txBody>
      <dsp:txXfrm>
        <a:off x="4704" y="548447"/>
        <a:ext cx="1406012" cy="843607"/>
      </dsp:txXfrm>
    </dsp:sp>
    <dsp:sp modelId="{7CA528D6-6491-463B-94A5-FCCDB0D5B282}">
      <dsp:nvSpPr>
        <dsp:cNvPr id="0" name=""/>
        <dsp:cNvSpPr/>
      </dsp:nvSpPr>
      <dsp:spPr>
        <a:xfrm>
          <a:off x="1534445" y="795905"/>
          <a:ext cx="298074" cy="34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00" kern="1200"/>
        </a:p>
      </dsp:txBody>
      <dsp:txXfrm>
        <a:off x="1534445" y="795905"/>
        <a:ext cx="298074" cy="348691"/>
      </dsp:txXfrm>
    </dsp:sp>
    <dsp:sp modelId="{7841FB55-5BCD-44B1-9E30-81C502B1EB9F}">
      <dsp:nvSpPr>
        <dsp:cNvPr id="0" name=""/>
        <dsp:cNvSpPr/>
      </dsp:nvSpPr>
      <dsp:spPr>
        <a:xfrm>
          <a:off x="1973121" y="548447"/>
          <a:ext cx="1406012" cy="843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разделяне на текста на думи</a:t>
          </a:r>
          <a:endParaRPr lang="bg-BG" sz="1400" b="1" kern="1200" dirty="0"/>
        </a:p>
      </dsp:txBody>
      <dsp:txXfrm>
        <a:off x="1973121" y="548447"/>
        <a:ext cx="1406012" cy="843607"/>
      </dsp:txXfrm>
    </dsp:sp>
    <dsp:sp modelId="{46E74BCB-FBE2-4741-BC71-806837E15C7B}">
      <dsp:nvSpPr>
        <dsp:cNvPr id="0" name=""/>
        <dsp:cNvSpPr/>
      </dsp:nvSpPr>
      <dsp:spPr>
        <a:xfrm>
          <a:off x="3502863" y="795905"/>
          <a:ext cx="298074" cy="34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00" kern="1200"/>
        </a:p>
      </dsp:txBody>
      <dsp:txXfrm>
        <a:off x="3502863" y="795905"/>
        <a:ext cx="298074" cy="348691"/>
      </dsp:txXfrm>
    </dsp:sp>
    <dsp:sp modelId="{E3E8EC24-4E6C-4610-9982-33D35995C897}">
      <dsp:nvSpPr>
        <dsp:cNvPr id="0" name=""/>
        <dsp:cNvSpPr/>
      </dsp:nvSpPr>
      <dsp:spPr>
        <a:xfrm>
          <a:off x="3941539" y="548447"/>
          <a:ext cx="1406012" cy="843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извличане на описанията на диагнози</a:t>
          </a:r>
          <a:endParaRPr lang="bg-BG" sz="1400" b="1" kern="1200" dirty="0"/>
        </a:p>
      </dsp:txBody>
      <dsp:txXfrm>
        <a:off x="3941539" y="548447"/>
        <a:ext cx="1406012" cy="843607"/>
      </dsp:txXfrm>
    </dsp:sp>
    <dsp:sp modelId="{A3CD1FBC-C08B-4907-BE18-79E111563067}">
      <dsp:nvSpPr>
        <dsp:cNvPr id="0" name=""/>
        <dsp:cNvSpPr/>
      </dsp:nvSpPr>
      <dsp:spPr>
        <a:xfrm rot="5400000">
          <a:off x="4495508" y="1490476"/>
          <a:ext cx="298074" cy="34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/>
        </a:p>
      </dsp:txBody>
      <dsp:txXfrm rot="5400000">
        <a:off x="4495508" y="1490476"/>
        <a:ext cx="298074" cy="348691"/>
      </dsp:txXfrm>
    </dsp:sp>
    <dsp:sp modelId="{69601E01-7701-4C70-9DA6-A07989ABB2A6}">
      <dsp:nvSpPr>
        <dsp:cNvPr id="0" name=""/>
        <dsp:cNvSpPr/>
      </dsp:nvSpPr>
      <dsp:spPr>
        <a:xfrm>
          <a:off x="3941539" y="1954460"/>
          <a:ext cx="1406012" cy="843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обработка на съкращенията</a:t>
          </a:r>
          <a:endParaRPr lang="bg-BG" sz="1400" b="1" kern="1200" dirty="0"/>
        </a:p>
      </dsp:txBody>
      <dsp:txXfrm>
        <a:off x="3941539" y="1954460"/>
        <a:ext cx="1406012" cy="843607"/>
      </dsp:txXfrm>
    </dsp:sp>
    <dsp:sp modelId="{08D41716-18CB-4AC1-BF7B-8C2FD72BB92C}">
      <dsp:nvSpPr>
        <dsp:cNvPr id="0" name=""/>
        <dsp:cNvSpPr/>
      </dsp:nvSpPr>
      <dsp:spPr>
        <a:xfrm rot="10800000">
          <a:off x="3519735" y="2201918"/>
          <a:ext cx="298074" cy="34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00" kern="1200"/>
        </a:p>
      </dsp:txBody>
      <dsp:txXfrm rot="10800000">
        <a:off x="3519735" y="2201918"/>
        <a:ext cx="298074" cy="348691"/>
      </dsp:txXfrm>
    </dsp:sp>
    <dsp:sp modelId="{4C08B061-5743-42B5-B7DC-B88443F8BBBD}">
      <dsp:nvSpPr>
        <dsp:cNvPr id="0" name=""/>
        <dsp:cNvSpPr/>
      </dsp:nvSpPr>
      <dsp:spPr>
        <a:xfrm>
          <a:off x="1973121" y="1954460"/>
          <a:ext cx="1406012" cy="843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транслитерация на латинските термини</a:t>
          </a:r>
          <a:endParaRPr lang="bg-BG" sz="1400" b="1" kern="1200" dirty="0"/>
        </a:p>
      </dsp:txBody>
      <dsp:txXfrm>
        <a:off x="1973121" y="1954460"/>
        <a:ext cx="1406012" cy="843607"/>
      </dsp:txXfrm>
    </dsp:sp>
    <dsp:sp modelId="{23B4FC40-34F2-46EC-ADE5-F12484D41D8A}">
      <dsp:nvSpPr>
        <dsp:cNvPr id="0" name=""/>
        <dsp:cNvSpPr/>
      </dsp:nvSpPr>
      <dsp:spPr>
        <a:xfrm rot="10800000">
          <a:off x="1551317" y="2201918"/>
          <a:ext cx="298074" cy="34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00" kern="1200"/>
        </a:p>
      </dsp:txBody>
      <dsp:txXfrm rot="10800000">
        <a:off x="1551317" y="2201918"/>
        <a:ext cx="298074" cy="348691"/>
      </dsp:txXfrm>
    </dsp:sp>
    <dsp:sp modelId="{340493EE-5E1B-4997-971A-E502A2FA9DD5}">
      <dsp:nvSpPr>
        <dsp:cNvPr id="0" name=""/>
        <dsp:cNvSpPr/>
      </dsp:nvSpPr>
      <dsp:spPr>
        <a:xfrm>
          <a:off x="4704" y="1954460"/>
          <a:ext cx="1406012" cy="843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обработка на латинската терминология</a:t>
          </a:r>
          <a:endParaRPr lang="bg-BG" sz="1400" b="1" kern="1200" dirty="0"/>
        </a:p>
      </dsp:txBody>
      <dsp:txXfrm>
        <a:off x="4704" y="1954460"/>
        <a:ext cx="1406012" cy="843607"/>
      </dsp:txXfrm>
    </dsp:sp>
    <dsp:sp modelId="{5A8C68B1-CE4B-477A-B823-7172F4F778E0}">
      <dsp:nvSpPr>
        <dsp:cNvPr id="0" name=""/>
        <dsp:cNvSpPr/>
      </dsp:nvSpPr>
      <dsp:spPr>
        <a:xfrm rot="5400000">
          <a:off x="558673" y="2896488"/>
          <a:ext cx="298074" cy="34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00" kern="1200"/>
        </a:p>
      </dsp:txBody>
      <dsp:txXfrm rot="5400000">
        <a:off x="558673" y="2896488"/>
        <a:ext cx="298074" cy="348691"/>
      </dsp:txXfrm>
    </dsp:sp>
    <dsp:sp modelId="{F3DE55C5-9D18-499C-B559-9B3C8814A58C}">
      <dsp:nvSpPr>
        <dsp:cNvPr id="0" name=""/>
        <dsp:cNvSpPr/>
      </dsp:nvSpPr>
      <dsp:spPr>
        <a:xfrm>
          <a:off x="4704" y="3360472"/>
          <a:ext cx="1406012" cy="843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нормализация</a:t>
          </a:r>
          <a:endParaRPr lang="bg-BG" sz="1400" b="1" kern="1200" dirty="0"/>
        </a:p>
      </dsp:txBody>
      <dsp:txXfrm>
        <a:off x="4704" y="3360472"/>
        <a:ext cx="1406012" cy="843607"/>
      </dsp:txXfrm>
    </dsp:sp>
    <dsp:sp modelId="{E9FF3A9B-96E7-4C27-8775-2E728C84B0D3}">
      <dsp:nvSpPr>
        <dsp:cNvPr id="0" name=""/>
        <dsp:cNvSpPr/>
      </dsp:nvSpPr>
      <dsp:spPr>
        <a:xfrm>
          <a:off x="1534445" y="3607931"/>
          <a:ext cx="298074" cy="34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00" kern="1200"/>
        </a:p>
      </dsp:txBody>
      <dsp:txXfrm>
        <a:off x="1534445" y="3607931"/>
        <a:ext cx="298074" cy="348691"/>
      </dsp:txXfrm>
    </dsp:sp>
    <dsp:sp modelId="{13DC0FC6-A0A5-43AB-B77D-4D92A8ED1C88}">
      <dsp:nvSpPr>
        <dsp:cNvPr id="0" name=""/>
        <dsp:cNvSpPr/>
      </dsp:nvSpPr>
      <dsp:spPr>
        <a:xfrm>
          <a:off x="1973121" y="3360472"/>
          <a:ext cx="1406012" cy="843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синоними</a:t>
          </a:r>
          <a:endParaRPr lang="bg-BG" sz="1400" b="1" kern="1200" dirty="0"/>
        </a:p>
      </dsp:txBody>
      <dsp:txXfrm>
        <a:off x="1973121" y="3360472"/>
        <a:ext cx="1406012" cy="843607"/>
      </dsp:txXfrm>
    </dsp:sp>
    <dsp:sp modelId="{26C80E8B-D669-4926-B63F-323A3CF2756B}">
      <dsp:nvSpPr>
        <dsp:cNvPr id="0" name=""/>
        <dsp:cNvSpPr/>
      </dsp:nvSpPr>
      <dsp:spPr>
        <a:xfrm>
          <a:off x="3502863" y="3607931"/>
          <a:ext cx="298074" cy="348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00" kern="1200"/>
        </a:p>
      </dsp:txBody>
      <dsp:txXfrm>
        <a:off x="3502863" y="3607931"/>
        <a:ext cx="298074" cy="348691"/>
      </dsp:txXfrm>
    </dsp:sp>
    <dsp:sp modelId="{0B9D9995-BEC2-4031-88BA-335A1FEE7DFB}">
      <dsp:nvSpPr>
        <dsp:cNvPr id="0" name=""/>
        <dsp:cNvSpPr/>
      </dsp:nvSpPr>
      <dsp:spPr>
        <a:xfrm>
          <a:off x="3941539" y="3360472"/>
          <a:ext cx="1406012" cy="843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SVM модел</a:t>
          </a:r>
          <a:endParaRPr lang="bg-BG" sz="1400" b="1" kern="1200" dirty="0"/>
        </a:p>
      </dsp:txBody>
      <dsp:txXfrm>
        <a:off x="3941539" y="3360472"/>
        <a:ext cx="1406012" cy="8436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0739B5-0F3A-478B-BEC1-88326E7041BB}">
      <dsp:nvSpPr>
        <dsp:cNvPr id="0" name=""/>
        <dsp:cNvSpPr/>
      </dsp:nvSpPr>
      <dsp:spPr>
        <a:xfrm>
          <a:off x="0" y="583264"/>
          <a:ext cx="1296143" cy="7776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Печеливша Стратегия</a:t>
          </a:r>
          <a:endParaRPr lang="bg-BG" sz="1400" b="1" kern="1200" dirty="0"/>
        </a:p>
      </dsp:txBody>
      <dsp:txXfrm>
        <a:off x="0" y="583264"/>
        <a:ext cx="1296143" cy="777686"/>
      </dsp:txXfrm>
    </dsp:sp>
    <dsp:sp modelId="{5CDA9AAE-05EB-4528-906F-F0BCAA6382A5}">
      <dsp:nvSpPr>
        <dsp:cNvPr id="0" name=""/>
        <dsp:cNvSpPr/>
      </dsp:nvSpPr>
      <dsp:spPr>
        <a:xfrm rot="16200000" flipV="1">
          <a:off x="510680" y="1451681"/>
          <a:ext cx="274782" cy="321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300" kern="1200"/>
        </a:p>
      </dsp:txBody>
      <dsp:txXfrm rot="16200000" flipV="1">
        <a:off x="510680" y="1451681"/>
        <a:ext cx="274782" cy="321443"/>
      </dsp:txXfrm>
    </dsp:sp>
    <dsp:sp modelId="{727A0C8C-1A0C-4EC4-A8A2-7045C2784C5E}">
      <dsp:nvSpPr>
        <dsp:cNvPr id="0" name=""/>
        <dsp:cNvSpPr/>
      </dsp:nvSpPr>
      <dsp:spPr>
        <a:xfrm>
          <a:off x="0" y="1879408"/>
          <a:ext cx="1296143" cy="7776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Бинарен Класификатор</a:t>
          </a:r>
          <a:endParaRPr lang="bg-BG" sz="1400" b="1" kern="1200" dirty="0"/>
        </a:p>
      </dsp:txBody>
      <dsp:txXfrm>
        <a:off x="0" y="1879408"/>
        <a:ext cx="1296143" cy="77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3F2D6-8DDF-4077-8658-5E576EF30294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3FAA2-2A3C-49B6-89C4-98EA84810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i="0" cap="all" baseline="0" dirty="0" smtClean="0"/>
              <a:t>Хсн</a:t>
            </a:r>
            <a:r>
              <a:rPr lang="bg-BG" i="0" dirty="0" smtClean="0"/>
              <a:t> – хронична сърдечна недостатъчност</a:t>
            </a:r>
          </a:p>
          <a:p>
            <a:r>
              <a:rPr lang="bg-BG" sz="1200" i="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</a:t>
            </a:r>
            <a:r>
              <a:rPr lang="bg-BG" i="0" baseline="0" dirty="0" smtClean="0"/>
              <a:t> – артериална хипертония</a:t>
            </a:r>
          </a:p>
          <a:p>
            <a:r>
              <a:rPr lang="bg-BG" sz="1200" i="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</a:t>
            </a:r>
            <a:r>
              <a:rPr lang="bg-BG" i="0" baseline="0" dirty="0" smtClean="0"/>
              <a:t> </a:t>
            </a:r>
            <a:r>
              <a:rPr lang="bg-BG" i="0" baseline="0" dirty="0" smtClean="0"/>
              <a:t> – захараен </a:t>
            </a:r>
            <a:r>
              <a:rPr lang="bg-BG" i="0" baseline="0" dirty="0" smtClean="0"/>
              <a:t>диабет</a:t>
            </a:r>
          </a:p>
          <a:p>
            <a:r>
              <a:rPr lang="bg-BG" sz="1200" i="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Пнт</a:t>
            </a:r>
            <a:r>
              <a:rPr lang="bg-BG" i="0" baseline="0" dirty="0" smtClean="0"/>
              <a:t> - </a:t>
            </a:r>
            <a:r>
              <a:rPr lang="bg-BG" i="0" dirty="0" smtClean="0"/>
              <a:t>Пароксизмална надкамерна тахикардия</a:t>
            </a:r>
            <a:endParaRPr lang="bg-BG" i="0" baseline="0" dirty="0" smtClean="0"/>
          </a:p>
          <a:p>
            <a:r>
              <a:rPr lang="bg-BG" sz="1200" i="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Ппм</a:t>
            </a:r>
            <a:r>
              <a:rPr lang="bg-BG" i="0" baseline="0" dirty="0" smtClean="0"/>
              <a:t> - </a:t>
            </a:r>
            <a:r>
              <a:rPr lang="bg-BG" i="0" dirty="0" smtClean="0"/>
              <a:t>Първично предсърдно мъждене</a:t>
            </a:r>
            <a:endParaRPr lang="bg-BG" i="0" baseline="0" dirty="0" smtClean="0"/>
          </a:p>
          <a:p>
            <a:r>
              <a:rPr lang="bg-BG" sz="1200" i="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Ссс</a:t>
            </a:r>
            <a:r>
              <a:rPr lang="bg-BG" i="0" baseline="0" dirty="0" smtClean="0"/>
              <a:t> – сърдечно съдова система</a:t>
            </a:r>
          </a:p>
          <a:p>
            <a:r>
              <a:rPr lang="bg-BG" sz="1200" i="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Дс</a:t>
            </a:r>
            <a:r>
              <a:rPr lang="bg-BG" i="0" baseline="0" dirty="0" smtClean="0"/>
              <a:t> – дихателна система</a:t>
            </a:r>
          </a:p>
          <a:p>
            <a:r>
              <a:rPr lang="bg-BG" sz="1200" i="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 </a:t>
            </a:r>
            <a:r>
              <a:rPr lang="bg-BG" i="0" baseline="0" dirty="0" smtClean="0"/>
              <a:t> – сърдечна </a:t>
            </a:r>
            <a:r>
              <a:rPr lang="bg-BG" i="0" baseline="0" dirty="0" smtClean="0"/>
              <a:t>честота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3FAA2-2A3C-49B6-89C4-98EA84810F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D744-7639-4457-B0E0-28EAEE42216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F190-1139-4BF4-AA2D-BBF658A07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cc.no/atc_ddd_index/" TargetMode="External"/><Relationship Id="rId2" Type="http://schemas.openxmlformats.org/officeDocument/2006/relationships/hyperlink" Target="http://apps.who.int/classifications/icd10/browse/2016/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loinc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anina-g.com/documents/04-Prilojenie-2006-23-01-2006.pdf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strogrep.sourceforge.net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pioneer.chula.ac.th/~awirote/resources/collocation-extract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.iit.bas.bg/CIT_2015/v-15-4/6-118-MedInfo_BigData_gaSv-v19-eidted-md-Gotovo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ress.mu-varna.bg/ojs/index.php/sm/article/view/1345/128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lesberman.info/factoids/index_g.htm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ib.no/sites/w3.uib.no/files/w2/co/colourbox5279887_stethoscope_and_heart_0.jpg"/>
          <p:cNvPicPr>
            <a:picLocks noChangeAspect="1" noChangeArrowheads="1"/>
          </p:cNvPicPr>
          <p:nvPr/>
        </p:nvPicPr>
        <p:blipFill>
          <a:blip r:embed="rId2" cstate="print"/>
          <a:srcRect t="15684" b="9380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8915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2" algn="ctr" rtl="0">
              <a:spcBef>
                <a:spcPct val="20000"/>
              </a:spcBef>
              <a:defRPr/>
            </a:pPr>
            <a:r>
              <a:rPr lang="ru-RU" sz="3200" b="1" kern="1200" cap="all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Съвременни </a:t>
            </a:r>
            <a:r>
              <a:rPr lang="ru-RU" sz="3200" b="1" kern="1200" cap="all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технологии за </a:t>
            </a:r>
            <a:r>
              <a:rPr lang="ru-RU" sz="3200" b="1" kern="1200" cap="all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автоматичен </a:t>
            </a:r>
            <a:r>
              <a:rPr lang="ru-RU" sz="3200" b="1" kern="1200" cap="all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анализ на </a:t>
            </a:r>
            <a:r>
              <a:rPr lang="en-US" sz="3200" b="1" kern="1200" cap="all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/>
            </a:r>
            <a:br>
              <a:rPr lang="en-US" sz="3200" b="1" kern="1200" cap="all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sz="3200" b="1" kern="1200" cap="all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клиничен текст на </a:t>
            </a:r>
            <a:r>
              <a:rPr lang="bg-BG" sz="3200" b="1" kern="1200" cap="all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български </a:t>
            </a:r>
            <a:r>
              <a:rPr lang="bg-BG" sz="3200" b="1" kern="1200" cap="all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език</a:t>
            </a:r>
            <a:endParaRPr lang="en-US" sz="3200" b="1" kern="1200" cap="all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4038600"/>
            <a:ext cx="3886200" cy="685800"/>
          </a:xfrm>
        </p:spPr>
        <p:txBody>
          <a:bodyPr>
            <a:normAutofit/>
          </a:bodyPr>
          <a:lstStyle/>
          <a:p>
            <a:r>
              <a:rPr lang="bg-BG" b="1" spc="35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Светла Бойчева</a:t>
            </a:r>
            <a:endParaRPr lang="en-US" b="1" spc="35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Стандарти</a:t>
            </a:r>
            <a:endParaRPr lang="en-US" b="1" spc="350" dirty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International Statistical Classification of Diseases and Related Health Problems 10th Revision (ICD-10</a:t>
            </a:r>
            <a:r>
              <a:rPr lang="en-US" dirty="0" smtClean="0"/>
              <a:t>)</a:t>
            </a:r>
            <a:endParaRPr lang="bg-BG" dirty="0" smtClean="0"/>
          </a:p>
          <a:p>
            <a:pPr lvl="1"/>
            <a:r>
              <a:rPr lang="en-US" dirty="0" smtClean="0">
                <a:solidFill>
                  <a:srgbClr val="003399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003399"/>
                </a:solidFill>
                <a:hlinkClick r:id="rId2"/>
              </a:rPr>
              <a:t>apps.who.int/classifications/icd10/browse/2016/en</a:t>
            </a:r>
            <a:r>
              <a:rPr lang="bg-BG" dirty="0" smtClean="0">
                <a:solidFill>
                  <a:srgbClr val="003399"/>
                </a:solidFill>
              </a:rPr>
              <a:t> </a:t>
            </a:r>
            <a:endParaRPr lang="en-US" dirty="0" smtClean="0">
              <a:solidFill>
                <a:srgbClr val="003399"/>
              </a:solidFill>
            </a:endParaRPr>
          </a:p>
          <a:p>
            <a:r>
              <a:rPr lang="en-US" dirty="0" smtClean="0"/>
              <a:t>Anatomical Therapeutic Chemical (ATC) classification </a:t>
            </a:r>
            <a:r>
              <a:rPr lang="en-US" dirty="0" smtClean="0"/>
              <a:t>system</a:t>
            </a:r>
            <a:endParaRPr lang="bg-BG" dirty="0" smtClean="0"/>
          </a:p>
          <a:p>
            <a:pPr lvl="1"/>
            <a:r>
              <a:rPr lang="en-US" dirty="0" smtClean="0">
                <a:hlinkClick r:id="rId3"/>
              </a:rPr>
              <a:t>http://www.whocc.no/atc_ddd_index</a:t>
            </a:r>
            <a:r>
              <a:rPr lang="en-US" dirty="0" smtClean="0">
                <a:hlinkClick r:id="rId3"/>
              </a:rPr>
              <a:t>/</a:t>
            </a:r>
            <a:r>
              <a:rPr lang="bg-BG" dirty="0" smtClean="0"/>
              <a:t> </a:t>
            </a:r>
            <a:endParaRPr lang="bg-BG" dirty="0" smtClean="0"/>
          </a:p>
          <a:p>
            <a:r>
              <a:rPr lang="en-US" dirty="0" smtClean="0"/>
              <a:t>Logical Observation Identifiers Names and Codes (LOINC) </a:t>
            </a:r>
            <a:endParaRPr lang="bg-BG" dirty="0" smtClean="0"/>
          </a:p>
          <a:p>
            <a:pPr lvl="1"/>
            <a:r>
              <a:rPr lang="en-US" dirty="0" smtClean="0">
                <a:hlinkClick r:id="rId4"/>
              </a:rPr>
              <a:t>https://loinc.org</a:t>
            </a:r>
            <a:r>
              <a:rPr lang="en-US" dirty="0" smtClean="0">
                <a:hlinkClick r:id="rId4"/>
              </a:rPr>
              <a:t>/</a:t>
            </a:r>
            <a:r>
              <a:rPr lang="bg-BG" dirty="0" smtClean="0"/>
              <a:t> </a:t>
            </a:r>
            <a:endParaRPr lang="bg-BG" dirty="0" smtClean="0"/>
          </a:p>
          <a:p>
            <a:pPr lvl="1"/>
            <a:endParaRPr lang="en-US" dirty="0"/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5625" r="66618" b="6250"/>
          <a:stretch>
            <a:fillRect/>
          </a:stretch>
        </p:blipFill>
        <p:spPr bwMode="auto">
          <a:xfrm>
            <a:off x="2819400" y="152400"/>
            <a:ext cx="4800600" cy="63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4000" b="1" spc="350" dirty="0" err="1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ICD</a:t>
            </a:r>
            <a:r>
              <a:rPr lang="en-GB" sz="40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-10-CM Code Format</a:t>
            </a:r>
            <a:endParaRPr lang="bg-BG" sz="4000" b="1" spc="350" dirty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pic>
        <p:nvPicPr>
          <p:cNvPr id="37889" name="Picture 63" descr="psip_ranlp_fig3"/>
          <p:cNvPicPr>
            <a:picLocks noChangeAspect="1" noChangeArrowheads="1"/>
          </p:cNvPicPr>
          <p:nvPr/>
        </p:nvPicPr>
        <p:blipFill>
          <a:blip r:embed="rId2" cstate="print"/>
          <a:srcRect r="7025"/>
          <a:stretch>
            <a:fillRect/>
          </a:stretch>
        </p:blipFill>
        <p:spPr bwMode="auto">
          <a:xfrm>
            <a:off x="1676400" y="1905000"/>
            <a:ext cx="6115050" cy="2057400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l="12486" t="20132" r="31505" b="44077"/>
          <a:stretch>
            <a:fillRect/>
          </a:stretch>
        </p:blipFill>
        <p:spPr bwMode="auto">
          <a:xfrm>
            <a:off x="2590800" y="4495800"/>
            <a:ext cx="4741863" cy="188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7"/>
          <p:cNvPicPr>
            <a:picLocks noChangeAspect="1" noChangeArrowheads="1"/>
          </p:cNvPicPr>
          <p:nvPr/>
        </p:nvPicPr>
        <p:blipFill>
          <a:blip r:embed="rId2" cstate="print"/>
          <a:srcRect l="7095" t="30669" r="64137" b="44910"/>
          <a:stretch>
            <a:fillRect/>
          </a:stretch>
        </p:blipFill>
        <p:spPr bwMode="auto">
          <a:xfrm>
            <a:off x="3276600" y="228600"/>
            <a:ext cx="5008418" cy="26670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</p:pic>
      <p:pic>
        <p:nvPicPr>
          <p:cNvPr id="25601" name="Picture 52"/>
          <p:cNvPicPr>
            <a:picLocks noChangeAspect="1" noChangeArrowheads="1"/>
          </p:cNvPicPr>
          <p:nvPr/>
        </p:nvPicPr>
        <p:blipFill>
          <a:blip r:embed="rId3" cstate="print"/>
          <a:srcRect l="3136" t="27226" r="59215" b="35226"/>
          <a:stretch>
            <a:fillRect/>
          </a:stretch>
        </p:blipFill>
        <p:spPr bwMode="auto">
          <a:xfrm>
            <a:off x="3276600" y="3200400"/>
            <a:ext cx="5029200" cy="311467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71600"/>
            <a:ext cx="2667000" cy="2209800"/>
          </a:xfrm>
        </p:spPr>
        <p:txBody>
          <a:bodyPr>
            <a:normAutofit/>
          </a:bodyPr>
          <a:lstStyle/>
          <a:p>
            <a: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МКБ-10</a:t>
            </a:r>
            <a:r>
              <a:rPr lang="en-US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/>
            </a:r>
            <a:br>
              <a:rPr lang="en-US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Български</a:t>
            </a:r>
            <a:endParaRPr lang="bg-BG" sz="3600" b="1" spc="350" dirty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762000" y="3505200"/>
            <a:ext cx="198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spc="350" dirty="0" err="1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ICD</a:t>
            </a:r>
            <a:r>
              <a:rPr lang="en-US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-10</a:t>
            </a:r>
            <a:br>
              <a:rPr lang="en-US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English</a:t>
            </a:r>
            <a:endParaRPr lang="bg-BG" sz="3600" b="1" spc="350" dirty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524000"/>
          <a:ext cx="9144000" cy="51523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479121"/>
                <a:gridCol w="6664879"/>
              </a:tblGrid>
              <a:tr h="252663">
                <a:tc>
                  <a:txBody>
                    <a:bodyPr/>
                    <a:lstStyle/>
                    <a:p>
                      <a:pPr indent="1441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400" dirty="0" smtClean="0"/>
                        <a:t>Тип</a:t>
                      </a:r>
                      <a:endParaRPr lang="bg-BG" sz="2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400" dirty="0" smtClean="0"/>
                        <a:t>Пример</a:t>
                      </a:r>
                      <a:endParaRPr lang="bg-BG" sz="2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3795">
                <a:tc>
                  <a:txBody>
                    <a:bodyPr/>
                    <a:lstStyle/>
                    <a:p>
                      <a:pPr indent="1441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400" dirty="0" smtClean="0"/>
                        <a:t>Смесена</a:t>
                      </a:r>
                      <a:r>
                        <a:rPr lang="bg-BG" sz="2400" baseline="0" dirty="0" smtClean="0"/>
                        <a:t> терминология на </a:t>
                      </a:r>
                      <a:r>
                        <a:rPr lang="bg-BG" sz="2400" u="sng" dirty="0" smtClean="0"/>
                        <a:t>Латински</a:t>
                      </a:r>
                      <a:r>
                        <a:rPr lang="en-US" sz="2400" dirty="0" smtClean="0"/>
                        <a:t> </a:t>
                      </a:r>
                      <a:r>
                        <a:rPr lang="bg-BG" sz="2400" dirty="0" smtClean="0"/>
                        <a:t>и</a:t>
                      </a:r>
                      <a:r>
                        <a:rPr lang="en-US" sz="2400" dirty="0" smtClean="0"/>
                        <a:t> </a:t>
                      </a:r>
                      <a:r>
                        <a:rPr lang="bg-BG" sz="2400" u="wavy" dirty="0" smtClean="0"/>
                        <a:t>Български</a:t>
                      </a:r>
                      <a:endParaRPr lang="bg-BG" sz="2400" dirty="0">
                        <a:solidFill>
                          <a:srgbClr val="FF0000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l">
                        <a:spcAft>
                          <a:spcPts val="0"/>
                        </a:spcAft>
                      </a:pPr>
                      <a:r>
                        <a:rPr lang="bg-BG" sz="2400" dirty="0"/>
                        <a:t>К</a:t>
                      </a:r>
                      <a:r>
                        <a:rPr lang="en-US" sz="2400" dirty="0" err="1"/>
                        <a:t>онсултация</a:t>
                      </a:r>
                      <a:r>
                        <a:rPr lang="en-US" sz="2400" dirty="0"/>
                        <a:t> с </a:t>
                      </a:r>
                      <a:r>
                        <a:rPr lang="en-US" sz="2400" dirty="0" err="1"/>
                        <a:t>офталмолог</a:t>
                      </a:r>
                      <a:r>
                        <a:rPr lang="en-US" sz="2400" dirty="0"/>
                        <a:t>: </a:t>
                      </a:r>
                      <a:r>
                        <a:rPr lang="bg-BG" sz="2400" dirty="0"/>
                        <a:t>ВОД</a:t>
                      </a:r>
                      <a:r>
                        <a:rPr lang="en-US" sz="2400" dirty="0"/>
                        <a:t>= 0,6 </a:t>
                      </a:r>
                      <a:r>
                        <a:rPr lang="bg-BG" sz="2400" dirty="0"/>
                        <a:t>ВОС</a:t>
                      </a:r>
                      <a:r>
                        <a:rPr lang="en-US" sz="2400" dirty="0"/>
                        <a:t>=0,6, </a:t>
                      </a:r>
                      <a:r>
                        <a:rPr lang="en-US" sz="2400" dirty="0" err="1"/>
                        <a:t>двуочно</a:t>
                      </a:r>
                      <a:r>
                        <a:rPr lang="en-US" sz="2400" dirty="0"/>
                        <a:t> 0,8 с </a:t>
                      </a:r>
                      <a:r>
                        <a:rPr lang="en-US" sz="2400" dirty="0" err="1"/>
                        <a:t>корекция</a:t>
                      </a:r>
                      <a:r>
                        <a:rPr lang="en-US" sz="2400" dirty="0"/>
                        <a:t>. </a:t>
                      </a:r>
                      <a:r>
                        <a:rPr lang="bg-BG" sz="2400" dirty="0"/>
                        <a:t>Ф</a:t>
                      </a:r>
                      <a:r>
                        <a:rPr lang="en-US" sz="2400" dirty="0"/>
                        <a:t>ундоскопия: </a:t>
                      </a:r>
                      <a:r>
                        <a:rPr lang="en-US" sz="2400" u="wavy" dirty="0"/>
                        <a:t>папили </a:t>
                      </a:r>
                      <a:r>
                        <a:rPr lang="en-US" sz="2400" u="wavy" dirty="0" err="1"/>
                        <a:t>на</a:t>
                      </a:r>
                      <a:r>
                        <a:rPr lang="en-US" sz="2400" u="wavy" dirty="0"/>
                        <a:t> </a:t>
                      </a:r>
                      <a:r>
                        <a:rPr lang="en-US" sz="2400" u="wavy" dirty="0" err="1"/>
                        <a:t>нивото</a:t>
                      </a:r>
                      <a:r>
                        <a:rPr lang="en-US" sz="2400" u="wavy" dirty="0"/>
                        <a:t> </a:t>
                      </a:r>
                      <a:r>
                        <a:rPr lang="en-US" sz="2400" u="wavy" dirty="0" err="1"/>
                        <a:t>на</a:t>
                      </a:r>
                      <a:r>
                        <a:rPr lang="en-US" sz="2400" u="wavy" dirty="0"/>
                        <a:t> </a:t>
                      </a:r>
                      <a:r>
                        <a:rPr lang="en-US" sz="2400" u="wavy" dirty="0" err="1"/>
                        <a:t>ретината</a:t>
                      </a:r>
                      <a:r>
                        <a:rPr lang="en-US" sz="2400" dirty="0"/>
                        <a:t>. </a:t>
                      </a:r>
                      <a:r>
                        <a:rPr lang="en-US" sz="2400" u="sng" dirty="0" err="1"/>
                        <a:t>Angiosclerosis</a:t>
                      </a:r>
                      <a:r>
                        <a:rPr lang="en-US" sz="2400" u="sng" dirty="0"/>
                        <a:t> vas. </a:t>
                      </a:r>
                      <a:r>
                        <a:rPr lang="en-US" sz="2400" u="sng" dirty="0" err="1"/>
                        <a:t>retinae</a:t>
                      </a:r>
                      <a:r>
                        <a:rPr lang="en-US" sz="2400" u="sng" dirty="0"/>
                        <a:t> </a:t>
                      </a:r>
                      <a:r>
                        <a:rPr lang="en-US" sz="2400" u="sng" dirty="0" err="1"/>
                        <a:t>hypertonica</a:t>
                      </a:r>
                      <a:r>
                        <a:rPr lang="en-US" sz="2400" dirty="0"/>
                        <a:t>. </a:t>
                      </a:r>
                      <a:r>
                        <a:rPr lang="bg-BG" sz="2400" dirty="0"/>
                        <a:t>Н</a:t>
                      </a:r>
                      <a:r>
                        <a:rPr lang="en-US" sz="2400" dirty="0" err="1"/>
                        <a:t>ачални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промени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по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типа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на</a:t>
                      </a:r>
                      <a:r>
                        <a:rPr lang="en-US" sz="2400" dirty="0"/>
                        <a:t> </a:t>
                      </a:r>
                      <a:r>
                        <a:rPr lang="en-US" sz="2400" u="wavy" dirty="0" err="1"/>
                        <a:t>диабетна</a:t>
                      </a:r>
                      <a:r>
                        <a:rPr lang="en-US" sz="2400" u="wavy" dirty="0"/>
                        <a:t> </a:t>
                      </a:r>
                      <a:r>
                        <a:rPr lang="en-US" sz="2400" u="wavy" dirty="0" err="1"/>
                        <a:t>ретинопатия</a:t>
                      </a:r>
                      <a:r>
                        <a:rPr lang="en-US" sz="2400" dirty="0"/>
                        <a:t>.</a:t>
                      </a:r>
                      <a:endParaRPr lang="bg-BG" sz="2400" dirty="0">
                        <a:latin typeface="Courier New" pitchFamily="49" charset="0"/>
                        <a:ea typeface="MS Mincho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</a:tr>
              <a:tr h="1033623">
                <a:tc>
                  <a:txBody>
                    <a:bodyPr/>
                    <a:lstStyle/>
                    <a:p>
                      <a:pPr indent="1441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400" dirty="0" smtClean="0"/>
                        <a:t>Медицинска</a:t>
                      </a:r>
                      <a:r>
                        <a:rPr lang="bg-BG" sz="2400" baseline="0" dirty="0" smtClean="0"/>
                        <a:t> терминология на български език</a:t>
                      </a:r>
                      <a:endParaRPr lang="bg-BG" sz="2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bg-BG" sz="2400" dirty="0"/>
                        <a:t>Диагноза: Захарен диабет тип 2. Затлъстяване ІІ ст. Диабетна полиневропатия. Артериална хипертония-ІІст. Диенцефален синдром. </a:t>
                      </a:r>
                      <a:endParaRPr lang="bg-BG" sz="2400" dirty="0">
                        <a:latin typeface="Courier New" pitchFamily="49" charset="0"/>
                        <a:ea typeface="MS Mincho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</a:tr>
              <a:tr h="1860520">
                <a:tc>
                  <a:txBody>
                    <a:bodyPr/>
                    <a:lstStyle/>
                    <a:p>
                      <a:pPr indent="1441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400" dirty="0" smtClean="0"/>
                        <a:t>Латински термини</a:t>
                      </a:r>
                      <a:r>
                        <a:rPr lang="bg-BG" sz="2400" baseline="0" dirty="0" smtClean="0"/>
                        <a:t> транслитерирани на кирилица</a:t>
                      </a:r>
                      <a:endParaRPr lang="bg-BG" sz="24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</a:pPr>
                      <a:r>
                        <a:rPr lang="bg-BG" sz="2400" dirty="0"/>
                        <a:t>Диагноза: Хипопаратиреоидизмус постоператива компенсата. Хипотиреоидизмус Постоператива компенсата. Статус пост тиреоидектомиам про карцинома папиларе лоби синистри. Статус пост радиойодаблациам.</a:t>
                      </a:r>
                      <a:endParaRPr lang="bg-BG" sz="2400" dirty="0">
                        <a:latin typeface="Courier New" pitchFamily="49" charset="0"/>
                        <a:ea typeface="MS Mincho"/>
                        <a:cs typeface="Courier New" pitchFamily="49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0" y="274638"/>
            <a:ext cx="5638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Проблеми</a:t>
            </a:r>
            <a:endParaRPr kumimoji="0" lang="bg-BG" sz="3600" b="1" i="0" u="none" strike="noStrike" kern="1200" cap="none" spc="35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Свободно описание на диагнозите в епикризите и </a:t>
            </a:r>
            <a:endParaRPr lang="en-US" sz="2800" dirty="0"/>
          </a:p>
        </p:txBody>
      </p:sp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76400"/>
            <a:ext cx="86106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ДИАГНОЗА: 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синдрома нелсон. статус пост адреналектомиам билатералис, аденомектомиам транссфеноидалем ет телегаматерапиам. хипокортицизмус постоператива. диабетес инсипидус. хипотиреоидизмус примариус /некомпенсиран/. статус пост йод-терапиам проптер м. базедови. мсб. мултиинфарктна енцефалопатия. състояние след мозъчен инсулт. квадрипареза- латентна за горни крайници и умерена в долни крайници. спинален компресивен синдром на ниво т7-т8. тазоворезервоарни нарушения. ибс- ритъмна форма. пристъпно предсърдно мъждене. сн ІІст. митрална инсуфициенция. пролапс на митрална клапа. дислипидемия. бронхиална астма. вителиго. синдром на сьогрен.. </a:t>
            </a:r>
            <a:r>
              <a:rPr kumimoji="0" lang="ru-RU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остеопорозис генерализата. състояние след патологични фрактури на гръдна кост, ребра и прешлени. коксартрозис билатералис. спондилартрозис. остеохондрозис цервикалис. радикулитис лумбосакралис в ляво. пиелонефритис хроника с чести екзацербации..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сенилна каратаркта. статус пост лхт.</a:t>
            </a:r>
            <a:endParaRPr kumimoji="0" lang="bg-BG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bg-BG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Проблеми при асоцииране на МКБ-10 кодове</a:t>
            </a:r>
            <a:endParaRPr lang="bg-BG" sz="3600" b="1" spc="350" dirty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 smtClean="0"/>
              <a:t>Диагноза</a:t>
            </a:r>
            <a:r>
              <a:rPr lang="it-IT" sz="2800" dirty="0" smtClean="0"/>
              <a:t>:</a:t>
            </a:r>
            <a:endParaRPr lang="bg-BG" sz="2800" dirty="0" smtClean="0"/>
          </a:p>
          <a:p>
            <a:pPr lvl="1"/>
            <a:r>
              <a:rPr lang="ru-RU" sz="2400" dirty="0" smtClean="0"/>
              <a:t>Състояние след байпас на подбедриците двустранно. 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it-IT" sz="2400" i="1" u="sng" dirty="0" smtClean="0"/>
              <a:t>(Post bypass surgery symptoms of shanks bilateral)</a:t>
            </a:r>
            <a:endParaRPr lang="bg-BG" sz="2400" i="1" u="sng" dirty="0" smtClean="0"/>
          </a:p>
          <a:p>
            <a:r>
              <a:rPr lang="bg-BG" sz="2800" dirty="0" smtClean="0"/>
              <a:t>Най-близък МКБ-10 код, който може да бъде асоцииран с тази диагноза </a:t>
            </a:r>
            <a:r>
              <a:rPr lang="it-IT" sz="2800" dirty="0" smtClean="0"/>
              <a:t>: </a:t>
            </a:r>
            <a:endParaRPr lang="bg-BG" sz="2800" dirty="0" smtClean="0"/>
          </a:p>
          <a:p>
            <a:pPr lvl="1"/>
            <a:r>
              <a:rPr lang="it-IT" sz="2000" dirty="0" smtClean="0"/>
              <a:t>I97.89  </a:t>
            </a:r>
            <a:r>
              <a:rPr lang="ru-RU" sz="2000" dirty="0" smtClean="0"/>
              <a:t>Постпроцедурни болести на органите на кръвообращението, некласифицирани другаде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i="1" u="sng" dirty="0" smtClean="0"/>
              <a:t>(</a:t>
            </a:r>
            <a:r>
              <a:rPr lang="it-IT" sz="2000" i="1" u="sng" dirty="0" smtClean="0"/>
              <a:t>I97.89  Other postprocedural complications and disorders of the circulatory system, not elsewhere classified )</a:t>
            </a:r>
            <a:endParaRPr lang="bg-BG" sz="2000" i="1" u="sng" dirty="0" smtClean="0"/>
          </a:p>
          <a:p>
            <a:endParaRPr lang="bg-BG" sz="2800" dirty="0"/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 l="21669" t="25000" r="20351" b="10417"/>
          <a:stretch>
            <a:fillRect/>
          </a:stretch>
        </p:blipFill>
        <p:spPr bwMode="auto">
          <a:xfrm>
            <a:off x="304800" y="1600200"/>
            <a:ext cx="839551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0" y="274638"/>
            <a:ext cx="5638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Нееднозначно съответствие на МКБ-10 кодове</a:t>
            </a:r>
            <a:endParaRPr kumimoji="0" lang="bg-BG" sz="2800" b="1" i="0" u="none" strike="noStrike" kern="1200" cap="none" spc="35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1472" y="0"/>
            <a:ext cx="8352928" cy="6525344"/>
            <a:chOff x="107504" y="0"/>
            <a:chExt cx="8352928" cy="6525344"/>
          </a:xfrm>
        </p:grpSpPr>
        <p:grpSp>
          <p:nvGrpSpPr>
            <p:cNvPr id="4" name="Group 3"/>
            <p:cNvGrpSpPr/>
            <p:nvPr/>
          </p:nvGrpSpPr>
          <p:grpSpPr>
            <a:xfrm rot="16200000">
              <a:off x="3931716" y="368661"/>
              <a:ext cx="1224136" cy="720080"/>
              <a:chOff x="3203848" y="304440"/>
              <a:chExt cx="1224136" cy="720080"/>
            </a:xfrm>
          </p:grpSpPr>
          <p:sp>
            <p:nvSpPr>
              <p:cNvPr id="31" name="Flowchart: Direct Access Storage 30"/>
              <p:cNvSpPr/>
              <p:nvPr/>
            </p:nvSpPr>
            <p:spPr>
              <a:xfrm rot="16200000">
                <a:off x="3455876" y="52412"/>
                <a:ext cx="720080" cy="1224136"/>
              </a:xfrm>
              <a:prstGeom prst="flowChartMagneticDrum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bg-BG"/>
              </a:p>
            </p:txBody>
          </p:sp>
          <p:sp>
            <p:nvSpPr>
              <p:cNvPr id="32" name="TextBox 27"/>
              <p:cNvSpPr txBox="1"/>
              <p:nvPr/>
            </p:nvSpPr>
            <p:spPr>
              <a:xfrm>
                <a:off x="3347864" y="620688"/>
                <a:ext cx="936104" cy="288032"/>
              </a:xfrm>
              <a:prstGeom prst="rect">
                <a:avLst/>
              </a:prstGeom>
              <a:noFill/>
            </p:spPr>
            <p:txBody>
              <a:bodyPr wrap="square" numCol="1" rtlCol="0">
                <a:prstTxWarp prst="textCanDown">
                  <a:avLst/>
                </a:prstTxWarp>
                <a:spAutoFit/>
              </a:bodyPr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g-BG" sz="700" dirty="0" smtClean="0"/>
                  <a:t>лингвистични ресурси</a:t>
                </a:r>
                <a:endParaRPr lang="bg-BG" sz="7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 rot="16200000">
              <a:off x="3464836" y="368661"/>
              <a:ext cx="1224136" cy="720080"/>
              <a:chOff x="3203848" y="836712"/>
              <a:chExt cx="1224136" cy="720080"/>
            </a:xfrm>
          </p:grpSpPr>
          <p:sp>
            <p:nvSpPr>
              <p:cNvPr id="29" name="Flowchart: Direct Access Storage 28"/>
              <p:cNvSpPr/>
              <p:nvPr/>
            </p:nvSpPr>
            <p:spPr>
              <a:xfrm rot="16200000">
                <a:off x="3455876" y="584684"/>
                <a:ext cx="720080" cy="1224136"/>
              </a:xfrm>
              <a:prstGeom prst="flowChartMagneticDrum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bg-BG"/>
              </a:p>
            </p:txBody>
          </p:sp>
          <p:sp>
            <p:nvSpPr>
              <p:cNvPr id="30" name="TextBox 19"/>
              <p:cNvSpPr txBox="1"/>
              <p:nvPr/>
            </p:nvSpPr>
            <p:spPr>
              <a:xfrm>
                <a:off x="3347864" y="1124744"/>
                <a:ext cx="936104" cy="288032"/>
              </a:xfrm>
              <a:prstGeom prst="rect">
                <a:avLst/>
              </a:prstGeom>
              <a:noFill/>
            </p:spPr>
            <p:txBody>
              <a:bodyPr wrap="square" numCol="1" rtlCol="0">
                <a:prstTxWarp prst="textCanDown">
                  <a:avLst/>
                </a:prstTxWarp>
                <a:spAutoFit/>
              </a:bodyPr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g-BG" sz="700" dirty="0" smtClean="0"/>
                  <a:t>обучаващо </a:t>
                </a:r>
              </a:p>
              <a:p>
                <a:r>
                  <a:rPr lang="bg-BG" sz="700" dirty="0" smtClean="0"/>
                  <a:t>множество</a:t>
                </a:r>
                <a:endParaRPr lang="bg-BG" sz="7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6200000">
              <a:off x="2953244" y="368660"/>
              <a:ext cx="1224136" cy="720080"/>
              <a:chOff x="1938768" y="836712"/>
              <a:chExt cx="1224136" cy="720080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6200000">
                <a:off x="2190796" y="584684"/>
                <a:ext cx="720080" cy="1224136"/>
              </a:xfrm>
              <a:prstGeom prst="flowChartMagneticDrum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bg-BG" dirty="0"/>
              </a:p>
            </p:txBody>
          </p:sp>
          <p:sp>
            <p:nvSpPr>
              <p:cNvPr id="28" name="TextBox 20"/>
              <p:cNvSpPr txBox="1"/>
              <p:nvPr/>
            </p:nvSpPr>
            <p:spPr>
              <a:xfrm>
                <a:off x="2051720" y="1268760"/>
                <a:ext cx="823152" cy="144016"/>
              </a:xfrm>
              <a:prstGeom prst="rect">
                <a:avLst/>
              </a:prstGeom>
              <a:noFill/>
            </p:spPr>
            <p:txBody>
              <a:bodyPr wrap="square" numCol="1" rtlCol="0">
                <a:prstTxWarp prst="textCanDown">
                  <a:avLst/>
                </a:prstTxWarp>
                <a:spAutoFit/>
              </a:bodyPr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g-BG" sz="700" dirty="0" smtClean="0"/>
                  <a:t>правила</a:t>
                </a:r>
                <a:endParaRPr lang="bg-BG" sz="7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6200000">
              <a:off x="2455300" y="368660"/>
              <a:ext cx="1224136" cy="720080"/>
              <a:chOff x="3203848" y="332656"/>
              <a:chExt cx="1224136" cy="720080"/>
            </a:xfrm>
          </p:grpSpPr>
          <p:sp>
            <p:nvSpPr>
              <p:cNvPr id="25" name="Flowchart: Direct Access Storage 24"/>
              <p:cNvSpPr/>
              <p:nvPr/>
            </p:nvSpPr>
            <p:spPr>
              <a:xfrm rot="16200000">
                <a:off x="3455876" y="80628"/>
                <a:ext cx="720080" cy="1224136"/>
              </a:xfrm>
              <a:prstGeom prst="flowChartMagneticDrum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bg-BG"/>
              </a:p>
            </p:txBody>
          </p:sp>
          <p:sp>
            <p:nvSpPr>
              <p:cNvPr id="26" name="TextBox 16"/>
              <p:cNvSpPr txBox="1"/>
              <p:nvPr/>
            </p:nvSpPr>
            <p:spPr>
              <a:xfrm>
                <a:off x="3347864" y="764704"/>
                <a:ext cx="792088" cy="188728"/>
              </a:xfrm>
              <a:prstGeom prst="rect">
                <a:avLst/>
              </a:prstGeom>
              <a:noFill/>
            </p:spPr>
            <p:txBody>
              <a:bodyPr wrap="square" numCol="1" rtlCol="0">
                <a:prstTxWarp prst="textCanDown">
                  <a:avLst/>
                </a:prstTxWarp>
                <a:spAutoFit/>
              </a:bodyPr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g-BG" sz="500" dirty="0" smtClean="0"/>
                  <a:t>речници</a:t>
                </a:r>
                <a:endParaRPr lang="bg-BG" sz="5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07504" y="1772816"/>
              <a:ext cx="6048672" cy="4752528"/>
              <a:chOff x="1187624" y="332656"/>
              <a:chExt cx="6048672" cy="475252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187624" y="332656"/>
                <a:ext cx="6048672" cy="4392488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bg-BG" dirty="0"/>
              </a:p>
            </p:txBody>
          </p:sp>
          <p:graphicFrame>
            <p:nvGraphicFramePr>
              <p:cNvPr id="23" name="Diagram 22"/>
              <p:cNvGraphicFramePr/>
              <p:nvPr/>
            </p:nvGraphicFramePr>
            <p:xfrm>
              <a:off x="1524000" y="332656"/>
              <a:ext cx="5352256" cy="47525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24" name="TextBox 3"/>
              <p:cNvSpPr txBox="1"/>
              <p:nvPr/>
            </p:nvSpPr>
            <p:spPr>
              <a:xfrm>
                <a:off x="2771800" y="404664"/>
                <a:ext cx="3528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g-BG" sz="2000" b="1" dirty="0" smtClean="0">
                    <a:solidFill>
                      <a:schemeClr val="bg1"/>
                    </a:solidFill>
                  </a:rPr>
                  <a:t>Предварителна обработка</a:t>
                </a:r>
                <a:endParaRPr lang="bg-BG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Down Arrow 8"/>
            <p:cNvSpPr/>
            <p:nvPr/>
          </p:nvSpPr>
          <p:spPr>
            <a:xfrm>
              <a:off x="827584" y="1111096"/>
              <a:ext cx="504056" cy="64807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/>
            </a:p>
          </p:txBody>
        </p:sp>
        <p:sp>
          <p:nvSpPr>
            <p:cNvPr id="10" name="Flowchart: Document 9"/>
            <p:cNvSpPr/>
            <p:nvPr/>
          </p:nvSpPr>
          <p:spPr>
            <a:xfrm>
              <a:off x="323528" y="144016"/>
              <a:ext cx="1368000" cy="1188000"/>
            </a:xfrm>
            <a:prstGeom prst="flowChartDocumen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dirty="0" smtClean="0"/>
                <a:t>Епикриза</a:t>
              </a:r>
              <a:endParaRPr lang="bg-BG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04248" y="1772816"/>
              <a:ext cx="1656184" cy="43204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/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6876256" y="1988840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 smtClean="0"/>
                <a:t>SVM</a:t>
              </a:r>
              <a:r>
                <a:rPr lang="en-GB" sz="2000" b="1" dirty="0" smtClean="0"/>
                <a:t> </a:t>
              </a:r>
              <a:r>
                <a:rPr lang="bg-BG" sz="2000" b="1" dirty="0" smtClean="0"/>
                <a:t>модул</a:t>
              </a:r>
              <a:endParaRPr lang="bg-BG" sz="2000" b="1" dirty="0"/>
            </a:p>
          </p:txBody>
        </p:sp>
        <p:graphicFrame>
          <p:nvGraphicFramePr>
            <p:cNvPr id="13" name="Diagram 12"/>
            <p:cNvGraphicFramePr/>
            <p:nvPr/>
          </p:nvGraphicFramePr>
          <p:xfrm>
            <a:off x="7020272" y="1844824"/>
            <a:ext cx="1296144" cy="32403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4" name="Bent-Up Arrow 13"/>
            <p:cNvSpPr/>
            <p:nvPr/>
          </p:nvSpPr>
          <p:spPr>
            <a:xfrm>
              <a:off x="5940152" y="4653136"/>
              <a:ext cx="1944216" cy="1008112"/>
            </a:xfrm>
            <a:prstGeom prst="bentUp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/>
            </a:p>
          </p:txBody>
        </p:sp>
        <p:sp>
          <p:nvSpPr>
            <p:cNvPr id="15" name="Flowchart: Multidocument 14"/>
            <p:cNvSpPr/>
            <p:nvPr/>
          </p:nvSpPr>
          <p:spPr>
            <a:xfrm>
              <a:off x="6876256" y="0"/>
              <a:ext cx="1584176" cy="1268760"/>
            </a:xfrm>
            <a:prstGeom prst="flowChartMulti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dirty="0" smtClean="0"/>
                <a:t>Диагнози с кодове по МКБ-10</a:t>
              </a:r>
              <a:endParaRPr lang="bg-BG" dirty="0"/>
            </a:p>
          </p:txBody>
        </p:sp>
        <p:sp>
          <p:nvSpPr>
            <p:cNvPr id="16" name="Down Arrow 15"/>
            <p:cNvSpPr/>
            <p:nvPr/>
          </p:nvSpPr>
          <p:spPr>
            <a:xfrm rot="10800000">
              <a:off x="7308304" y="1179336"/>
              <a:ext cx="504056" cy="57606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/>
            </a:p>
          </p:txBody>
        </p:sp>
        <p:grpSp>
          <p:nvGrpSpPr>
            <p:cNvPr id="17" name="Group 16"/>
            <p:cNvGrpSpPr/>
            <p:nvPr/>
          </p:nvGrpSpPr>
          <p:grpSpPr>
            <a:xfrm rot="16200000">
              <a:off x="1952795" y="368660"/>
              <a:ext cx="1224136" cy="720080"/>
              <a:chOff x="1952795" y="332656"/>
              <a:chExt cx="1224136" cy="720080"/>
            </a:xfrm>
          </p:grpSpPr>
          <p:sp>
            <p:nvSpPr>
              <p:cNvPr id="20" name="Flowchart: Direct Access Storage 19"/>
              <p:cNvSpPr/>
              <p:nvPr/>
            </p:nvSpPr>
            <p:spPr>
              <a:xfrm rot="16200000">
                <a:off x="2204823" y="80628"/>
                <a:ext cx="720080" cy="1224136"/>
              </a:xfrm>
              <a:prstGeom prst="flowChartMagneticDrum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bg-BG"/>
              </a:p>
            </p:txBody>
          </p:sp>
          <p:sp>
            <p:nvSpPr>
              <p:cNvPr id="21" name="TextBox 14"/>
              <p:cNvSpPr txBox="1"/>
              <p:nvPr/>
            </p:nvSpPr>
            <p:spPr>
              <a:xfrm>
                <a:off x="2092665" y="755617"/>
                <a:ext cx="832239" cy="153103"/>
              </a:xfrm>
              <a:prstGeom prst="rect">
                <a:avLst/>
              </a:prstGeom>
              <a:noFill/>
            </p:spPr>
            <p:txBody>
              <a:bodyPr wrap="square" numCol="1" rtlCol="0">
                <a:prstTxWarp prst="textCanDown">
                  <a:avLst/>
                </a:prstTxWarp>
                <a:spAutoFit/>
              </a:bodyPr>
              <a:lstStyle>
                <a:defPPr>
                  <a:defRPr lang="bg-BG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g-BG" sz="700" dirty="0" smtClean="0"/>
                  <a:t>МКБ-10</a:t>
                </a:r>
                <a:endParaRPr lang="bg-BG" sz="700" dirty="0"/>
              </a:p>
            </p:txBody>
          </p:sp>
        </p:grpSp>
        <p:cxnSp>
          <p:nvCxnSpPr>
            <p:cNvPr id="18" name="Shape 37"/>
            <p:cNvCxnSpPr>
              <a:stCxn id="31" idx="1"/>
              <a:endCxn id="10" idx="1"/>
            </p:cNvCxnSpPr>
            <p:nvPr/>
          </p:nvCxnSpPr>
          <p:spPr>
            <a:xfrm>
              <a:off x="4903824" y="728701"/>
              <a:ext cx="1900424" cy="3204355"/>
            </a:xfrm>
            <a:prstGeom prst="bentConnector3">
              <a:avLst>
                <a:gd name="adj1" fmla="val 79444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22" idx="0"/>
            </p:cNvCxnSpPr>
            <p:nvPr/>
          </p:nvCxnSpPr>
          <p:spPr>
            <a:xfrm rot="5400000">
              <a:off x="3132552" y="1340056"/>
              <a:ext cx="432048" cy="433472"/>
            </a:xfrm>
            <a:prstGeom prst="bentConnector3">
              <a:avLst>
                <a:gd name="adj1" fmla="val 24729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86055" y="6444734"/>
            <a:ext cx="8771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Архитектура на системата за асоцииране на МКБ-10 кодове към диагнозите в епикриза</a:t>
            </a:r>
            <a:endParaRPr kumimoji="0" lang="bg-BG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5943600" cy="1676400"/>
          </a:xfrm>
        </p:spPr>
        <p:txBody>
          <a:bodyPr>
            <a:noAutofit/>
          </a:bodyPr>
          <a:lstStyle/>
          <a:p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XML ФАЙЛ ЗА ОТЧИТАНЕ НА ИСКОВЕТЕ НА ИЗПЪЛНИТЕЛИ НА ИЗВЪНБОЛНИЧНА МЕДИЦИНСКА ПОМОЩ </a:t>
            </a:r>
            <a:endParaRPr lang="en-US" sz="3600" b="1" spc="350" dirty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4100" t="12500" r="8638" b="9375"/>
          <a:stretch>
            <a:fillRect/>
          </a:stretch>
        </p:blipFill>
        <p:spPr bwMode="auto">
          <a:xfrm>
            <a:off x="228600" y="2209800"/>
            <a:ext cx="8382000" cy="42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3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1424"/>
          <a:stretch>
            <a:fillRect/>
          </a:stretch>
        </p:blipFill>
        <p:spPr bwMode="auto">
          <a:xfrm>
            <a:off x="0" y="0"/>
            <a:ext cx="48006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20548"/>
          <a:stretch>
            <a:fillRect/>
          </a:stretch>
        </p:blipFill>
        <p:spPr bwMode="auto">
          <a:xfrm>
            <a:off x="2590800" y="1828800"/>
            <a:ext cx="441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r="35195"/>
          <a:stretch>
            <a:fillRect/>
          </a:stretch>
        </p:blipFill>
        <p:spPr bwMode="auto">
          <a:xfrm>
            <a:off x="5257800" y="0"/>
            <a:ext cx="36480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886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www.danina-g.com/documents/04-Prilojenie-2006-23-01-2006.pdf</a:t>
            </a:r>
            <a:r>
              <a:rPr lang="bg-BG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00400" y="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Амбулаторен лист</a:t>
            </a:r>
            <a:endParaRPr kumimoji="0" lang="en-US" sz="4400" b="1" i="0" u="none" strike="noStrike" kern="1200" cap="none" spc="35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 l="34554" t="11459" r="33235" b="6250"/>
          <a:stretch>
            <a:fillRect/>
          </a:stretch>
        </p:blipFill>
        <p:spPr bwMode="auto">
          <a:xfrm>
            <a:off x="3962400" y="838200"/>
            <a:ext cx="419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rmAutofit/>
          </a:bodyPr>
          <a:lstStyle/>
          <a:p>
            <a: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Проблеми</a:t>
            </a:r>
            <a:endParaRPr lang="en-US" sz="36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Autofit/>
          </a:bodyPr>
          <a:lstStyle/>
          <a:p>
            <a:r>
              <a:rPr lang="bg-BG" sz="2800" dirty="0" smtClean="0"/>
              <a:t>Липса на препинателни знаци – невъзможност за </a:t>
            </a:r>
            <a:r>
              <a:rPr lang="en-US" sz="2800" dirty="0" smtClean="0"/>
              <a:t>Sentence splitting</a:t>
            </a:r>
            <a:endParaRPr lang="bg-BG" sz="2800" dirty="0" smtClean="0"/>
          </a:p>
          <a:p>
            <a:r>
              <a:rPr lang="bg-BG" sz="2800" dirty="0" smtClean="0"/>
              <a:t>Слепване на думи</a:t>
            </a:r>
            <a:r>
              <a:rPr lang="en-US" sz="2800" dirty="0" smtClean="0"/>
              <a:t> -</a:t>
            </a:r>
            <a:r>
              <a:rPr lang="bg-BG" sz="2800" dirty="0" smtClean="0"/>
              <a:t> невъзможност за </a:t>
            </a:r>
            <a:r>
              <a:rPr lang="en-US" sz="2800" dirty="0" smtClean="0"/>
              <a:t>Tokenization</a:t>
            </a:r>
            <a:r>
              <a:rPr lang="bg-BG" sz="2800" dirty="0" smtClean="0"/>
              <a:t> </a:t>
            </a:r>
            <a:r>
              <a:rPr lang="en-US" sz="2800" dirty="0" smtClean="0"/>
              <a:t>at the word level, </a:t>
            </a:r>
            <a:r>
              <a:rPr lang="bg-BG" sz="2800" dirty="0" smtClean="0"/>
              <a:t>поради множеството правописни грешки в думите и наличето на термини е трудно да се разчленят</a:t>
            </a:r>
          </a:p>
          <a:p>
            <a:r>
              <a:rPr lang="bg-BG" sz="2800" dirty="0" smtClean="0"/>
              <a:t>Много съкращения в произволен формат</a:t>
            </a:r>
          </a:p>
          <a:p>
            <a:r>
              <a:rPr lang="bg-BG" sz="2800" dirty="0" smtClean="0"/>
              <a:t>Множество синтактични, граматически грешки – около 90 % от клничните записи имат грешки</a:t>
            </a:r>
          </a:p>
        </p:txBody>
      </p:sp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>
            <a:normAutofit/>
          </a:bodyPr>
          <a:lstStyle/>
          <a:p>
            <a: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Проблеми</a:t>
            </a:r>
            <a:endParaRPr lang="en-US" sz="36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Autofit/>
          </a:bodyPr>
          <a:lstStyle/>
          <a:p>
            <a:r>
              <a:rPr lang="bg-BG" sz="2800" dirty="0" smtClean="0"/>
              <a:t>Писане на шльокавица:</a:t>
            </a:r>
          </a:p>
          <a:p>
            <a:pPr lvl="1"/>
            <a:r>
              <a:rPr lang="bg-BG" sz="2400" dirty="0" smtClean="0"/>
              <a:t> термини и описания на български изписани с латиница, цифри и специални символи</a:t>
            </a:r>
          </a:p>
          <a:p>
            <a:pPr lvl="1"/>
            <a:r>
              <a:rPr lang="bg-BG" sz="2400" dirty="0" smtClean="0"/>
              <a:t>термини и описания на </a:t>
            </a:r>
            <a:r>
              <a:rPr lang="bg-BG" sz="2400" dirty="0" smtClean="0"/>
              <a:t>латински </a:t>
            </a:r>
            <a:r>
              <a:rPr lang="bg-BG" sz="2400" dirty="0" smtClean="0"/>
              <a:t>изписани с </a:t>
            </a:r>
            <a:r>
              <a:rPr lang="bg-BG" sz="2400" dirty="0" smtClean="0"/>
              <a:t>кирилца</a:t>
            </a:r>
            <a:r>
              <a:rPr lang="bg-BG" sz="2400" dirty="0" smtClean="0"/>
              <a:t> , цифри и специални символи</a:t>
            </a:r>
            <a:r>
              <a:rPr lang="bg-BG" sz="2400" dirty="0" smtClean="0"/>
              <a:t> </a:t>
            </a:r>
          </a:p>
          <a:p>
            <a:pPr lvl="1"/>
            <a:r>
              <a:rPr lang="bg-BG" sz="2400" dirty="0" smtClean="0"/>
              <a:t>Думи написани частично на кирилица, а някои само символи са на латиница </a:t>
            </a:r>
          </a:p>
          <a:p>
            <a:r>
              <a:rPr lang="bg-BG" sz="2800" dirty="0" smtClean="0"/>
              <a:t>Популяризиране на грешните фрази чрез </a:t>
            </a:r>
            <a:r>
              <a:rPr lang="en-US" sz="2800" dirty="0" smtClean="0"/>
              <a:t>copy/paste </a:t>
            </a:r>
            <a:r>
              <a:rPr lang="bg-BG" sz="2800" dirty="0" smtClean="0"/>
              <a:t> – където те стават по-скоро норма (доминиращи)</a:t>
            </a:r>
            <a:r>
              <a:rPr lang="bg-BG" sz="2800" dirty="0" smtClean="0"/>
              <a:t> </a:t>
            </a:r>
            <a:r>
              <a:rPr lang="bg-BG" sz="2800" dirty="0" smtClean="0"/>
              <a:t>в клиничните записи, а правилно изписаните са изключение.</a:t>
            </a:r>
            <a:endParaRPr lang="en-US" sz="2800" dirty="0"/>
          </a:p>
        </p:txBody>
      </p:sp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&lt;Anamnesa&gt;КАСАЕ СЕ ЗА БОЛНА  </a:t>
            </a:r>
            <a:r>
              <a:rPr lang="ru-RU" sz="2000" u="sng" dirty="0" smtClean="0"/>
              <a:t>СЕПИЗОДИ</a:t>
            </a:r>
            <a:r>
              <a:rPr lang="ru-RU" sz="2000" dirty="0" smtClean="0"/>
              <a:t> НА </a:t>
            </a:r>
            <a:r>
              <a:rPr lang="ru-RU" sz="2000" u="sng" dirty="0" smtClean="0"/>
              <a:t>ПНТ</a:t>
            </a:r>
            <a:r>
              <a:rPr lang="ru-RU" sz="2000" dirty="0" smtClean="0"/>
              <a:t> </a:t>
            </a:r>
            <a:r>
              <a:rPr lang="ru-RU" sz="2000" u="sng" dirty="0" smtClean="0"/>
              <a:t>ОТ2000Г ППМ</a:t>
            </a:r>
            <a:r>
              <a:rPr lang="ru-RU" sz="2000" dirty="0" smtClean="0"/>
              <a:t> </a:t>
            </a:r>
            <a:r>
              <a:rPr lang="ru-RU" sz="2000" u="sng" dirty="0" smtClean="0"/>
              <a:t>20010 Г</a:t>
            </a:r>
            <a:r>
              <a:rPr lang="ru-RU" sz="2000" dirty="0" smtClean="0"/>
              <a:t>  СЪС  </a:t>
            </a:r>
            <a:r>
              <a:rPr lang="ru-RU" sz="2000" u="sng" dirty="0" smtClean="0"/>
              <a:t>АХ</a:t>
            </a:r>
            <a:r>
              <a:rPr lang="ru-RU" sz="2000" dirty="0" smtClean="0"/>
              <a:t> ОТ 2002 Г СЪС ЗАДОВОЛИТЕЛЕН </a:t>
            </a:r>
            <a:r>
              <a:rPr lang="ru-RU" sz="2000" u="sng" dirty="0" smtClean="0"/>
              <a:t>КОНТРОЛОТ</a:t>
            </a:r>
            <a:r>
              <a:rPr lang="ru-RU" sz="2000" dirty="0" smtClean="0"/>
              <a:t> 2008  ГОДИНИ </a:t>
            </a:r>
            <a:r>
              <a:rPr lang="ru-RU" sz="2000" u="sng" dirty="0" smtClean="0"/>
              <a:t>СПРОЯВИ</a:t>
            </a:r>
            <a:r>
              <a:rPr lang="ru-RU" sz="2000" dirty="0" smtClean="0"/>
              <a:t> НА </a:t>
            </a:r>
            <a:r>
              <a:rPr lang="ru-RU" sz="2000" u="sng" dirty="0" smtClean="0"/>
              <a:t>ХСН20009</a:t>
            </a:r>
            <a:r>
              <a:rPr lang="ru-RU" sz="2000" dirty="0" smtClean="0"/>
              <a:t> Г </a:t>
            </a:r>
            <a:r>
              <a:rPr lang="ru-RU" sz="2000" u="sng" dirty="0" smtClean="0"/>
              <a:t>ЗД</a:t>
            </a:r>
            <a:r>
              <a:rPr lang="ru-RU" sz="2000" dirty="0" smtClean="0"/>
              <a:t>   2010 Г СРУМА НОДОЗА ОТ 2012 Г Е УСТАНОВЕН </a:t>
            </a:r>
            <a:r>
              <a:rPr lang="ru-RU" sz="2000" u="sng" dirty="0" smtClean="0"/>
              <a:t>ЗДБОЛНА</a:t>
            </a:r>
            <a:r>
              <a:rPr lang="ru-RU" sz="2000" dirty="0" smtClean="0"/>
              <a:t> Е  В КОМПЕСИРАНО СЪСТОЯНИЕ&lt;/Anamnesa&gt;</a:t>
            </a:r>
            <a:endParaRPr lang="bg-BG" sz="2000" dirty="0" smtClean="0"/>
          </a:p>
          <a:p>
            <a:pPr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HState</a:t>
            </a:r>
            <a:r>
              <a:rPr lang="en-US" sz="2000" dirty="0" smtClean="0"/>
              <a:t>&gt;</a:t>
            </a:r>
            <a:r>
              <a:rPr lang="bg-BG" sz="2000" dirty="0" smtClean="0"/>
              <a:t>ЖЕНА В ЗАДОВОЛИТЕЛНО ОБЩО СЪСТОЯНИЕ ХИПЕРСТЕНЕН </a:t>
            </a:r>
            <a:r>
              <a:rPr lang="bg-BG" sz="2000" u="sng" dirty="0" smtClean="0"/>
              <a:t>ХАБИТУСКОЖА</a:t>
            </a:r>
            <a:r>
              <a:rPr lang="bg-BG" sz="2000" dirty="0" smtClean="0"/>
              <a:t> И ЛИГАВИЦИ РОЗОВИ ГЛАВА И ШИЯ </a:t>
            </a:r>
            <a:r>
              <a:rPr lang="bg-BG" sz="2000" u="sng" dirty="0" smtClean="0"/>
              <a:t>Б.О.ДС</a:t>
            </a:r>
            <a:r>
              <a:rPr lang="bg-BG" sz="2000" dirty="0" smtClean="0"/>
              <a:t> ЕМФИЗЕМАТОЗЕН </a:t>
            </a:r>
            <a:r>
              <a:rPr lang="bg-BG" sz="2000" u="sng" dirty="0" smtClean="0"/>
              <a:t>ГР.</a:t>
            </a:r>
            <a:r>
              <a:rPr lang="bg-BG" sz="2000" dirty="0" smtClean="0"/>
              <a:t> КОШ СОНОРЕН ПЕРКУТОРЕН ТОН ОТСЛАБЕНО ВЕЗ. </a:t>
            </a:r>
            <a:r>
              <a:rPr lang="bg-BG" sz="2000" u="sng" dirty="0" smtClean="0"/>
              <a:t>ДИШАНЕССС </a:t>
            </a:r>
            <a:r>
              <a:rPr lang="bg-BG" sz="2000" dirty="0" smtClean="0"/>
              <a:t>РИТМИЧНА </a:t>
            </a:r>
            <a:r>
              <a:rPr lang="bg-BG" sz="2000" u="sng" dirty="0" smtClean="0"/>
              <a:t>СЪРД. </a:t>
            </a:r>
            <a:r>
              <a:rPr lang="bg-BG" sz="2000" dirty="0" smtClean="0"/>
              <a:t>ДЕЙНОСТ ТОНОВЕ ГЛУХИ БЕЗ </a:t>
            </a:r>
            <a:r>
              <a:rPr lang="bg-BG" sz="2000" u="sng" dirty="0" smtClean="0"/>
              <a:t>ШУМОВЕАН</a:t>
            </a:r>
            <a:r>
              <a:rPr lang="bg-BG" sz="2000" dirty="0" smtClean="0"/>
              <a:t> </a:t>
            </a:r>
            <a:r>
              <a:rPr lang="bg-BG" sz="2000" u="sng" dirty="0" smtClean="0"/>
              <a:t>12080</a:t>
            </a:r>
            <a:r>
              <a:rPr lang="bg-BG" sz="2000" dirty="0" smtClean="0"/>
              <a:t>    </a:t>
            </a:r>
            <a:r>
              <a:rPr lang="bg-BG" sz="2000" u="sng" dirty="0" smtClean="0"/>
              <a:t>СЧ</a:t>
            </a:r>
            <a:r>
              <a:rPr lang="bg-BG" sz="2000" dirty="0" smtClean="0"/>
              <a:t> 85  </a:t>
            </a:r>
            <a:r>
              <a:rPr lang="bg-BG" sz="2000" u="sng" dirty="0" smtClean="0"/>
              <a:t>УМИНКОРЕМ</a:t>
            </a:r>
            <a:r>
              <a:rPr lang="bg-BG" sz="2000" dirty="0" smtClean="0"/>
              <a:t> МЕК И </a:t>
            </a:r>
            <a:r>
              <a:rPr lang="bg-BG" sz="2000" u="sng" dirty="0" smtClean="0"/>
              <a:t>НЕБОЛЗНЕН</a:t>
            </a:r>
            <a:r>
              <a:rPr lang="bg-BG" sz="2000" dirty="0" smtClean="0"/>
              <a:t>  ЧЕРЕН ДРОБ НА  РЕБРЕНА </a:t>
            </a:r>
            <a:r>
              <a:rPr lang="bg-BG" sz="2000" u="sng" dirty="0" smtClean="0"/>
              <a:t>ДЪГАКРАЙНИЦИ</a:t>
            </a:r>
            <a:r>
              <a:rPr lang="bg-BG" sz="2000" dirty="0" smtClean="0"/>
              <a:t>    С  ОТОЦИ  ПО ПОДБЕДРИЦИТЕ&lt;/</a:t>
            </a:r>
            <a:r>
              <a:rPr lang="en-US" sz="2000" dirty="0" err="1" smtClean="0"/>
              <a:t>Hstate</a:t>
            </a:r>
            <a:r>
              <a:rPr lang="en-US" sz="2000" dirty="0" smtClean="0"/>
              <a:t>&gt;</a:t>
            </a:r>
            <a:endParaRPr lang="bg-BG" sz="2000" dirty="0" smtClean="0"/>
          </a:p>
          <a:p>
            <a:pPr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Anamnesa</a:t>
            </a:r>
            <a:r>
              <a:rPr lang="en-US" sz="2000" dirty="0" smtClean="0"/>
              <a:t>&gt;</a:t>
            </a:r>
            <a:r>
              <a:rPr lang="bg-BG" sz="2000" dirty="0" smtClean="0"/>
              <a:t>УМОРА/ ЗАДУХ ПРИ МАЛКИ </a:t>
            </a:r>
            <a:r>
              <a:rPr lang="bg-BG" sz="2000" u="sng" dirty="0" smtClean="0"/>
              <a:t>ФИЗ. </a:t>
            </a:r>
            <a:r>
              <a:rPr lang="bg-BG" sz="2000" dirty="0" smtClean="0"/>
              <a:t>УСИЛИЯ.БЕЗ БОЛКИ / СТЯГАНИЯ В </a:t>
            </a:r>
            <a:r>
              <a:rPr lang="bg-BG" sz="2000" u="sng" dirty="0" smtClean="0"/>
              <a:t>СЪРД. </a:t>
            </a:r>
            <a:r>
              <a:rPr lang="bg-BG" sz="2000" dirty="0" smtClean="0"/>
              <a:t>ОБЛАСТ. </a:t>
            </a:r>
            <a:r>
              <a:rPr lang="bg-BG" sz="2000" u="sng" dirty="0" smtClean="0"/>
              <a:t>ПОСЛ.</a:t>
            </a:r>
            <a:r>
              <a:rPr lang="bg-BG" sz="2000" dirty="0" smtClean="0"/>
              <a:t>МЕСЕЦ ИМА </a:t>
            </a:r>
            <a:r>
              <a:rPr lang="bg-BG" sz="2000" u="sng" dirty="0" smtClean="0"/>
              <a:t>ЗАЧЕСТЯВАНЕПРИСТЪПИТЕНАЗАДУХ</a:t>
            </a:r>
            <a:r>
              <a:rPr lang="bg-BG" sz="2000" dirty="0" smtClean="0"/>
              <a:t>.ОТНОВО ПОКАЧВАНЕ НА </a:t>
            </a:r>
            <a:r>
              <a:rPr lang="bg-BG" sz="2000" u="sng" dirty="0" smtClean="0"/>
              <a:t>АРТЕР.</a:t>
            </a:r>
            <a:r>
              <a:rPr lang="bg-BG" sz="2000" dirty="0" smtClean="0"/>
              <a:t> НАЛЯГАНЕ. </a:t>
            </a:r>
            <a:r>
              <a:rPr lang="bg-BG" sz="2000" u="sng" dirty="0" smtClean="0"/>
              <a:t>МОЗ.</a:t>
            </a:r>
            <a:r>
              <a:rPr lang="bg-BG" sz="2000" dirty="0" smtClean="0"/>
              <a:t> ИНСУЛТ ПРЕДИ 2 ГОДИНИ.&lt;/</a:t>
            </a:r>
            <a:r>
              <a:rPr lang="en-US" sz="2000" dirty="0" err="1" smtClean="0"/>
              <a:t>Anamnesa</a:t>
            </a:r>
            <a:r>
              <a:rPr lang="en-US" sz="2000" dirty="0" smtClean="0"/>
              <a:t>&gt;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248400" cy="1752600"/>
          </a:xfrm>
        </p:spPr>
        <p:txBody>
          <a:bodyPr>
            <a:normAutofit fontScale="90000"/>
          </a:bodyPr>
          <a:lstStyle/>
          <a:p>
            <a: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Пример 1</a:t>
            </a:r>
            <a:b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bg-BG" sz="3600" dirty="0" smtClean="0"/>
              <a:t> </a:t>
            </a:r>
            <a:r>
              <a:rPr lang="bg-BG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Липса на препинателни знаци </a:t>
            </a:r>
            <a:br>
              <a:rPr lang="bg-BG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bg-BG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 Слепване на думи</a:t>
            </a:r>
            <a:r>
              <a:rPr lang="en-US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 </a:t>
            </a:r>
            <a:r>
              <a:rPr lang="bg-BG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 и др. грешки</a:t>
            </a:r>
            <a:br>
              <a:rPr lang="bg-BG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bg-BG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Съкращения</a:t>
            </a:r>
            <a:endParaRPr lang="en-US" sz="36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Anamnesa</a:t>
            </a:r>
            <a:r>
              <a:rPr lang="en-US" sz="2400" dirty="0" smtClean="0"/>
              <a:t>&gt;</a:t>
            </a:r>
            <a:r>
              <a:rPr lang="bg-BG" sz="2400" dirty="0" smtClean="0"/>
              <a:t>ЕХОКГ ---00--- АО-36ММ/ ЛП- 44ММ; ДИСКОРД. Д-ИЕ НА МИТР. ПЛАТНА.&lt;/</a:t>
            </a:r>
            <a:r>
              <a:rPr lang="en-US" sz="2400" dirty="0" err="1" smtClean="0"/>
              <a:t>Anamnesa</a:t>
            </a:r>
            <a:r>
              <a:rPr lang="en-US" sz="2400" dirty="0" smtClean="0"/>
              <a:t>&gt;</a:t>
            </a:r>
            <a:endParaRPr lang="bg-BG" sz="2400" dirty="0" smtClean="0"/>
          </a:p>
          <a:p>
            <a:pPr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HState</a:t>
            </a:r>
            <a:r>
              <a:rPr lang="en-US" sz="2400" dirty="0" smtClean="0"/>
              <a:t>&gt;</a:t>
            </a:r>
            <a:r>
              <a:rPr lang="bg-BG" sz="2400" dirty="0" smtClean="0"/>
              <a:t>МКП- 12 ММ АМКП- 6 ММ; ЛК- ДИАСТ. Р-Р- 53 ММ ЗСЛК- 12 ММ; АЗСЛК- 10 ММ. НОРМ.СИСТОЛНО ЗАДЕБЕЛЯВАНЕ. МИТР. РЕГ. -УМЕРЕНА.&lt;/</a:t>
            </a:r>
            <a:r>
              <a:rPr lang="en-US" sz="2400" dirty="0" err="1" smtClean="0"/>
              <a:t>HState</a:t>
            </a:r>
            <a:r>
              <a:rPr lang="en-US" sz="2400" dirty="0" smtClean="0"/>
              <a:t>&gt;</a:t>
            </a:r>
            <a:endParaRPr lang="bg-BG" sz="2400" dirty="0" smtClean="0"/>
          </a:p>
          <a:p>
            <a:pPr>
              <a:buNone/>
            </a:pPr>
            <a:r>
              <a:rPr lang="en-US" sz="2400" dirty="0" smtClean="0"/>
              <a:t>&lt;Examine&gt;</a:t>
            </a:r>
            <a:r>
              <a:rPr lang="bg-BG" sz="2400" dirty="0" smtClean="0"/>
              <a:t>БЕЗ СЕГМ. НАРУШЕНИЯ В КИНЕТИКАТА НА ЛК. ФИ НА ЛК- 74%; ФС НА ЛК-43%;&lt;/</a:t>
            </a:r>
            <a:r>
              <a:rPr lang="en-US" sz="2400" dirty="0" smtClean="0"/>
              <a:t>Examine&gt;</a:t>
            </a:r>
            <a:endParaRPr lang="en-US" sz="2400" dirty="0"/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248400" cy="1752600"/>
          </a:xfrm>
        </p:spPr>
        <p:txBody>
          <a:bodyPr>
            <a:normAutofit/>
          </a:bodyPr>
          <a:lstStyle/>
          <a:p>
            <a: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Пример 2</a:t>
            </a:r>
            <a:b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bg-BG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Съкращения</a:t>
            </a:r>
            <a:endParaRPr lang="en-US" sz="36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Anamnesa</a:t>
            </a:r>
            <a:r>
              <a:rPr lang="en-US" sz="2400" dirty="0" smtClean="0"/>
              <a:t>&gt;</a:t>
            </a:r>
            <a:r>
              <a:rPr lang="bg-BG" sz="2400" dirty="0" smtClean="0"/>
              <a:t>Пациента идва за терапия Няма оплаквания в момента.,чувствува се добре.сьобщава за трьпнене на прьстите на рьцете и краката.</a:t>
            </a:r>
            <a:r>
              <a:rPr lang="en-US" sz="2400" dirty="0" err="1" smtClean="0">
                <a:solidFill>
                  <a:schemeClr val="accent2"/>
                </a:solidFill>
              </a:rPr>
              <a:t>idva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za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svalqne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na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koncite</a:t>
            </a:r>
            <a:r>
              <a:rPr lang="en-US" sz="2400" dirty="0" smtClean="0">
                <a:solidFill>
                  <a:schemeClr val="accent2"/>
                </a:solidFill>
              </a:rPr>
              <a:t> sled </a:t>
            </a:r>
            <a:r>
              <a:rPr lang="en-US" sz="2400" dirty="0" err="1" smtClean="0">
                <a:solidFill>
                  <a:schemeClr val="accent2"/>
                </a:solidFill>
              </a:rPr>
              <a:t>klapno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protezirane</a:t>
            </a:r>
            <a:r>
              <a:rPr lang="en-US" sz="2400" dirty="0" smtClean="0">
                <a:solidFill>
                  <a:schemeClr val="accent2"/>
                </a:solidFill>
              </a:rPr>
              <a:t> -</a:t>
            </a:r>
            <a:r>
              <a:rPr lang="en-US" sz="2400" dirty="0" err="1" smtClean="0">
                <a:solidFill>
                  <a:schemeClr val="accent2"/>
                </a:solidFill>
              </a:rPr>
              <a:t>operat</a:t>
            </a:r>
            <a:r>
              <a:rPr lang="en-US" sz="2400" dirty="0" smtClean="0">
                <a:solidFill>
                  <a:schemeClr val="accent2"/>
                </a:solidFill>
              </a:rPr>
              <a:t>. </a:t>
            </a:r>
            <a:r>
              <a:rPr lang="en-US" sz="2400" dirty="0" err="1" smtClean="0">
                <a:solidFill>
                  <a:schemeClr val="accent2"/>
                </a:solidFill>
              </a:rPr>
              <a:t>rana</a:t>
            </a:r>
            <a:r>
              <a:rPr lang="en-US" sz="2400" dirty="0" smtClean="0">
                <a:solidFill>
                  <a:schemeClr val="accent2"/>
                </a:solidFill>
              </a:rPr>
              <a:t> e </a:t>
            </a:r>
            <a:r>
              <a:rPr lang="en-US" sz="2400" dirty="0" err="1" smtClean="0">
                <a:solidFill>
                  <a:schemeClr val="accent2"/>
                </a:solidFill>
              </a:rPr>
              <a:t>infektirana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koeto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nalaga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kons</a:t>
            </a:r>
            <a:r>
              <a:rPr lang="en-US" sz="2400" dirty="0" smtClean="0">
                <a:solidFill>
                  <a:schemeClr val="accent2"/>
                </a:solidFill>
              </a:rPr>
              <a:t>. s </a:t>
            </a:r>
            <a:r>
              <a:rPr lang="en-US" sz="2400" dirty="0" err="1" smtClean="0">
                <a:solidFill>
                  <a:schemeClr val="accent2"/>
                </a:solidFill>
              </a:rPr>
              <a:t>hirurg</a:t>
            </a:r>
            <a:r>
              <a:rPr lang="en-US" sz="2400" dirty="0" smtClean="0">
                <a:solidFill>
                  <a:schemeClr val="accent2"/>
                </a:solidFill>
              </a:rPr>
              <a:t>.!!!!!!!!!!!!!!!!!!!!!!!!!!!!!!!!!!!!</a:t>
            </a:r>
          </a:p>
          <a:p>
            <a:pPr>
              <a:buNone/>
            </a:pPr>
            <a:r>
              <a:rPr lang="en-US" sz="2400" dirty="0" smtClean="0"/>
              <a:t>&lt;Examine&gt;</a:t>
            </a:r>
            <a:r>
              <a:rPr lang="en-US" sz="2400" dirty="0" err="1" smtClean="0">
                <a:solidFill>
                  <a:schemeClr val="accent2"/>
                </a:solidFill>
              </a:rPr>
              <a:t>dispans</a:t>
            </a:r>
            <a:r>
              <a:rPr lang="en-US" sz="2400" dirty="0" smtClean="0">
                <a:solidFill>
                  <a:schemeClr val="accent2"/>
                </a:solidFill>
              </a:rPr>
              <a:t>. se </a:t>
            </a:r>
            <a:r>
              <a:rPr lang="en-US" sz="2400" dirty="0" err="1" smtClean="0">
                <a:solidFill>
                  <a:schemeClr val="accent2"/>
                </a:solidFill>
              </a:rPr>
              <a:t>saglasen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sam</a:t>
            </a:r>
            <a:r>
              <a:rPr lang="en-US" sz="2400" dirty="0" smtClean="0">
                <a:solidFill>
                  <a:schemeClr val="accent2"/>
                </a:solidFill>
              </a:rPr>
              <a:t> sl. D p-d m09.m12.2013 </a:t>
            </a:r>
            <a:r>
              <a:rPr lang="bg-BG" sz="2400" dirty="0" smtClean="0"/>
              <a:t>Кръвна картина . Кръвно захарен профил. Холестерол. </a:t>
            </a:r>
            <a:r>
              <a:rPr lang="en-US" sz="2400" dirty="0" smtClean="0"/>
              <a:t>HDL-</a:t>
            </a:r>
            <a:r>
              <a:rPr lang="bg-BG" sz="2400" dirty="0" smtClean="0"/>
              <a:t>холестерол. Триглицериди</a:t>
            </a:r>
            <a:r>
              <a:rPr lang="bg-BG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&lt;/</a:t>
            </a:r>
            <a:r>
              <a:rPr lang="en-US" sz="2400" dirty="0" err="1" smtClean="0"/>
              <a:t>HState</a:t>
            </a:r>
            <a:r>
              <a:rPr lang="en-US" sz="2400" dirty="0" smtClean="0"/>
              <a:t>&gt;&lt;Examine&gt;</a:t>
            </a:r>
            <a:r>
              <a:rPr lang="bg-BG" sz="2400" dirty="0" smtClean="0"/>
              <a:t>г </a:t>
            </a:r>
            <a:r>
              <a:rPr lang="en-US" sz="2400" dirty="0" err="1" smtClean="0">
                <a:solidFill>
                  <a:schemeClr val="accent2"/>
                </a:solidFill>
              </a:rPr>
              <a:t>sl.D</a:t>
            </a:r>
            <a:r>
              <a:rPr lang="en-US" sz="2400" dirty="0" smtClean="0">
                <a:solidFill>
                  <a:schemeClr val="accent2"/>
                </a:solidFill>
              </a:rPr>
              <a:t> p-d-m02m.05 -m08-K.E.IZSL.m11.2013g.-epikriza </a:t>
            </a:r>
            <a:r>
              <a:rPr lang="en-US" sz="2400" dirty="0" err="1" smtClean="0">
                <a:solidFill>
                  <a:schemeClr val="accent2"/>
                </a:solidFill>
              </a:rPr>
              <a:t>ot</a:t>
            </a:r>
            <a:r>
              <a:rPr lang="en-US" sz="2400" dirty="0" smtClean="0">
                <a:solidFill>
                  <a:schemeClr val="accent2"/>
                </a:solidFill>
              </a:rPr>
              <a:t> m.03.2012-N.RK.E.IZSL. d-r </a:t>
            </a:r>
            <a:r>
              <a:rPr lang="en-US" sz="2400" dirty="0" err="1" smtClean="0">
                <a:solidFill>
                  <a:schemeClr val="accent2"/>
                </a:solidFill>
              </a:rPr>
              <a:t>Koleva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iska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mn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za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protokol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za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arava</a:t>
            </a:r>
            <a:r>
              <a:rPr lang="en-US" sz="2400" dirty="0" smtClean="0"/>
              <a:t>  A</a:t>
            </a:r>
            <a:r>
              <a:rPr lang="bg-BG" sz="2400" dirty="0" smtClean="0"/>
              <a:t>САТ. АЛАТ. ГГТ. АФ. </a:t>
            </a:r>
            <a:r>
              <a:rPr lang="en-US" sz="2400" dirty="0" smtClean="0"/>
              <a:t>CRP. </a:t>
            </a:r>
            <a:r>
              <a:rPr lang="bg-BG" sz="2400" dirty="0" smtClean="0"/>
              <a:t>Диференциално броене на левкоцити в кръв.-</a:t>
            </a:r>
            <a:r>
              <a:rPr lang="en-US" sz="2400" dirty="0" smtClean="0">
                <a:solidFill>
                  <a:schemeClr val="accent2"/>
                </a:solidFill>
              </a:rPr>
              <a:t>IZSL. ZA PROTOKOLA</a:t>
            </a:r>
            <a:r>
              <a:rPr lang="en-US" sz="2400" dirty="0" smtClean="0">
                <a:solidFill>
                  <a:schemeClr val="accent2"/>
                </a:solidFill>
              </a:rPr>
              <a:t>!!!!!!!!!!!!!!!!!!!!!!!!!!!!!!!!!!!!!!!!!!!!!!!!</a:t>
            </a:r>
            <a:endParaRPr lang="bg-BG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2400" dirty="0" smtClean="0"/>
              <a:t>&lt;</a:t>
            </a:r>
            <a:r>
              <a:rPr lang="en-US" sz="2400" dirty="0" smtClean="0"/>
              <a:t>Examine&gt;. </a:t>
            </a:r>
            <a:r>
              <a:rPr lang="bg-BG" sz="2400" dirty="0" smtClean="0"/>
              <a:t>Кръвно захарен профил. </a:t>
            </a:r>
            <a:r>
              <a:rPr lang="en-US" sz="2400" dirty="0" smtClean="0"/>
              <a:t>TSH. </a:t>
            </a:r>
            <a:r>
              <a:rPr lang="bg-BG" sz="2400" dirty="0" smtClean="0"/>
              <a:t>Кръвно захарен профил. Рентгенография на колянна става. Гликиран хемоглобин. </a:t>
            </a:r>
            <a:r>
              <a:rPr lang="en-US" sz="2400" dirty="0" smtClean="0"/>
              <a:t>fT4. TSH.3 </a:t>
            </a:r>
            <a:r>
              <a:rPr lang="bg-BG" sz="2400" dirty="0" smtClean="0"/>
              <a:t>Кръвна картина . Холестерол. </a:t>
            </a:r>
            <a:r>
              <a:rPr lang="en-US" sz="2400" dirty="0" smtClean="0"/>
              <a:t>HDL-</a:t>
            </a:r>
            <a:r>
              <a:rPr lang="bg-BG" sz="2400" dirty="0" smtClean="0"/>
              <a:t>холестерол. Триглицериди. Гликиран хемоглобин.</a:t>
            </a:r>
            <a:r>
              <a:rPr lang="en-US" sz="2400" dirty="0" err="1" smtClean="0">
                <a:solidFill>
                  <a:schemeClr val="accent2"/>
                </a:solidFill>
              </a:rPr>
              <a:t>sl</a:t>
            </a:r>
            <a:r>
              <a:rPr lang="en-US" sz="2400" dirty="0" smtClean="0">
                <a:solidFill>
                  <a:schemeClr val="accent2"/>
                </a:solidFill>
              </a:rPr>
              <a:t> D p-d m07.m10.2012 </a:t>
            </a:r>
            <a:r>
              <a:rPr lang="en-US" sz="2400" dirty="0" err="1" smtClean="0">
                <a:solidFill>
                  <a:schemeClr val="accent2"/>
                </a:solidFill>
              </a:rPr>
              <a:t>pacientkata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iska</a:t>
            </a:r>
            <a:r>
              <a:rPr lang="en-US" sz="2400" dirty="0" smtClean="0">
                <a:solidFill>
                  <a:schemeClr val="accent2"/>
                </a:solidFill>
              </a:rPr>
              <a:t> OTNOVO </a:t>
            </a:r>
            <a:r>
              <a:rPr lang="en-US" sz="2400" dirty="0" err="1" smtClean="0">
                <a:solidFill>
                  <a:schemeClr val="accent2"/>
                </a:solidFill>
              </a:rPr>
              <a:t>daposeti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kardiolog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zahtoto</a:t>
            </a:r>
            <a:r>
              <a:rPr lang="en-US" sz="2400" dirty="0" smtClean="0">
                <a:solidFill>
                  <a:schemeClr val="accent2"/>
                </a:solidFill>
              </a:rPr>
              <a:t> ne se 4uvstva </a:t>
            </a:r>
            <a:r>
              <a:rPr lang="en-US" sz="2400" dirty="0" err="1" smtClean="0">
                <a:solidFill>
                  <a:schemeClr val="accent2"/>
                </a:solidFill>
              </a:rPr>
              <a:t>dobre</a:t>
            </a:r>
            <a:r>
              <a:rPr lang="en-US" sz="2400" dirty="0" smtClean="0">
                <a:solidFill>
                  <a:schemeClr val="accent2"/>
                </a:solidFill>
              </a:rPr>
              <a:t>!!!!!!!!!!!!!!!!! </a:t>
            </a:r>
            <a:r>
              <a:rPr lang="bg-BG" sz="2400" dirty="0" smtClean="0"/>
              <a:t>Кръвно захарен профил. </a:t>
            </a:r>
            <a:r>
              <a:rPr lang="en-US" sz="2400" dirty="0" smtClean="0"/>
              <a:t>fT4. TSH.&lt;/Examine</a:t>
            </a:r>
            <a:r>
              <a:rPr lang="en-US" sz="2400" dirty="0" smtClean="0"/>
              <a:t>&gt;</a:t>
            </a:r>
            <a:endParaRPr lang="bg-BG" sz="2400" dirty="0" smtClean="0"/>
          </a:p>
          <a:p>
            <a:pPr>
              <a:buNone/>
            </a:pPr>
            <a:r>
              <a:rPr lang="en-US" sz="2000" dirty="0" smtClean="0"/>
              <a:t>&lt;</a:t>
            </a:r>
            <a:r>
              <a:rPr lang="en-US" sz="2000" dirty="0" err="1" smtClean="0"/>
              <a:t>Anamnesa</a:t>
            </a:r>
            <a:r>
              <a:rPr lang="en-US" sz="2000" dirty="0" smtClean="0"/>
              <a:t>&gt;</a:t>
            </a:r>
            <a:r>
              <a:rPr lang="bg-BG" sz="2000" dirty="0" smtClean="0"/>
              <a:t>Посещава кабинета по повод изписването на ежемесечната терапия.Няма субективни оплаквания от страна на сърдечната система.Спазва лечебно охранителния режим.</a:t>
            </a:r>
            <a:r>
              <a:rPr lang="en-US" sz="2000" dirty="0" err="1" smtClean="0">
                <a:solidFill>
                  <a:schemeClr val="accent2"/>
                </a:solidFill>
              </a:rPr>
              <a:t>po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povod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prodaljitelna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bolka</a:t>
            </a:r>
            <a:r>
              <a:rPr lang="en-US" sz="2000" dirty="0" smtClean="0">
                <a:solidFill>
                  <a:schemeClr val="accent2"/>
                </a:solidFill>
              </a:rPr>
              <a:t> v </a:t>
            </a:r>
            <a:r>
              <a:rPr lang="en-US" sz="2000" dirty="0" err="1" smtClean="0">
                <a:solidFill>
                  <a:schemeClr val="accent2"/>
                </a:solidFill>
              </a:rPr>
              <a:t>krasta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silno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zatrudneni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dvijeniq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posetena</a:t>
            </a:r>
            <a:r>
              <a:rPr lang="en-US" sz="2000" dirty="0" smtClean="0">
                <a:solidFill>
                  <a:schemeClr val="accent2"/>
                </a:solidFill>
              </a:rPr>
              <a:t> v </a:t>
            </a:r>
            <a:r>
              <a:rPr lang="en-US" sz="2000" dirty="0" err="1" smtClean="0">
                <a:solidFill>
                  <a:schemeClr val="accent2"/>
                </a:solidFill>
              </a:rPr>
              <a:t>kahti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ot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nevrolog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kojto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iska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MNpo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povod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bolkata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lekuvana</a:t>
            </a:r>
            <a:r>
              <a:rPr lang="en-US" sz="2000" dirty="0" smtClean="0">
                <a:solidFill>
                  <a:schemeClr val="accent2"/>
                </a:solidFill>
              </a:rPr>
              <a:t> s </a:t>
            </a:r>
            <a:r>
              <a:rPr lang="en-US" sz="2000" dirty="0" err="1" smtClean="0">
                <a:solidFill>
                  <a:schemeClr val="accent2"/>
                </a:solidFill>
              </a:rPr>
              <a:t>flostero</a:t>
            </a:r>
            <a:r>
              <a:rPr lang="en-US" sz="2000" dirty="0" smtClean="0">
                <a:solidFill>
                  <a:schemeClr val="accent2"/>
                </a:solidFill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</a:rPr>
              <a:t>amaril</a:t>
            </a:r>
            <a:r>
              <a:rPr lang="en-US" sz="2000" dirty="0" smtClean="0">
                <a:solidFill>
                  <a:schemeClr val="accent2"/>
                </a:solidFill>
              </a:rPr>
              <a:t> no ne se </a:t>
            </a:r>
            <a:r>
              <a:rPr lang="en-US" sz="2000" dirty="0" err="1" smtClean="0">
                <a:solidFill>
                  <a:schemeClr val="accent2"/>
                </a:solidFill>
              </a:rPr>
              <a:t>povliqla</a:t>
            </a:r>
            <a:r>
              <a:rPr lang="en-US" sz="2000" dirty="0" smtClean="0">
                <a:solidFill>
                  <a:schemeClr val="accent2"/>
                </a:solidFill>
              </a:rPr>
              <a:t> .</a:t>
            </a:r>
            <a:r>
              <a:rPr lang="en-US" sz="2000" dirty="0" err="1" smtClean="0">
                <a:solidFill>
                  <a:schemeClr val="accent2"/>
                </a:solidFill>
              </a:rPr>
              <a:t>imala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leko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podobrenie</a:t>
            </a:r>
            <a:r>
              <a:rPr lang="en-US" sz="2000" dirty="0" smtClean="0">
                <a:solidFill>
                  <a:schemeClr val="accent2"/>
                </a:solidFill>
              </a:rPr>
              <a:t>!!!!!!!!!!!!!!!!!</a:t>
            </a:r>
            <a:r>
              <a:rPr lang="en-US" sz="2000" dirty="0" smtClean="0"/>
              <a:t>&lt;/</a:t>
            </a:r>
            <a:r>
              <a:rPr lang="en-US" sz="2000" dirty="0" err="1" smtClean="0"/>
              <a:t>Anamnesa</a:t>
            </a:r>
            <a:r>
              <a:rPr lang="en-US" sz="2000" dirty="0" smtClean="0"/>
              <a:t>&gt;</a:t>
            </a:r>
          </a:p>
          <a:p>
            <a:pPr>
              <a:buNone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248400" cy="1752600"/>
          </a:xfrm>
        </p:spPr>
        <p:txBody>
          <a:bodyPr>
            <a:normAutofit fontScale="90000"/>
          </a:bodyPr>
          <a:lstStyle/>
          <a:p>
            <a: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Пример 3</a:t>
            </a:r>
            <a:b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bg-BG" sz="22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Писане на шльокавица:</a:t>
            </a:r>
            <a:br>
              <a:rPr lang="bg-BG" sz="22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bg-BG" sz="22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 термини и описания на български изписани с латиница, цифри и специални </a:t>
            </a:r>
            <a:r>
              <a:rPr lang="bg-BG" sz="22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символи</a:t>
            </a:r>
            <a:endParaRPr lang="en-US" sz="36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2296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&lt;</a:t>
            </a:r>
            <a:r>
              <a:rPr lang="en-US" sz="2400" dirty="0" err="1" smtClean="0"/>
              <a:t>HState</a:t>
            </a:r>
            <a:r>
              <a:rPr lang="en-US" sz="2400" dirty="0" smtClean="0"/>
              <a:t>&gt;</a:t>
            </a:r>
            <a:r>
              <a:rPr lang="bg-BG" sz="2400" dirty="0" smtClean="0">
                <a:solidFill>
                  <a:schemeClr val="accent2"/>
                </a:solidFill>
              </a:rPr>
              <a:t>сог</a:t>
            </a:r>
            <a:r>
              <a:rPr lang="bg-BG" sz="2400" dirty="0" smtClean="0"/>
              <a:t>-б.о. </a:t>
            </a:r>
          </a:p>
          <a:p>
            <a:pPr>
              <a:buNone/>
            </a:pPr>
            <a:r>
              <a:rPr lang="bg-BG" sz="2400" dirty="0" smtClean="0">
                <a:solidFill>
                  <a:schemeClr val="accent2"/>
                </a:solidFill>
              </a:rPr>
              <a:t>ри</a:t>
            </a:r>
            <a:r>
              <a:rPr lang="en-US" sz="2400" dirty="0" smtClean="0">
                <a:solidFill>
                  <a:schemeClr val="accent2"/>
                </a:solidFill>
              </a:rPr>
              <a:t>l</a:t>
            </a:r>
            <a:r>
              <a:rPr lang="bg-BG" sz="2400" dirty="0" smtClean="0">
                <a:solidFill>
                  <a:schemeClr val="accent2"/>
                </a:solidFill>
              </a:rPr>
              <a:t>мо</a:t>
            </a:r>
            <a:r>
              <a:rPr lang="bg-BG" sz="2400" dirty="0" smtClean="0"/>
              <a:t>-б.о</a:t>
            </a:r>
            <a:r>
              <a:rPr lang="bg-BG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RR-110/70 </a:t>
            </a:r>
            <a:endParaRPr lang="en-US" sz="2400" dirty="0" smtClean="0"/>
          </a:p>
          <a:p>
            <a:pPr>
              <a:buNone/>
            </a:pPr>
            <a:r>
              <a:rPr lang="bg-BG" sz="2400" dirty="0" smtClean="0">
                <a:solidFill>
                  <a:schemeClr val="accent2"/>
                </a:solidFill>
              </a:rPr>
              <a:t>суц.рен</a:t>
            </a:r>
            <a:r>
              <a:rPr lang="bg-BG" sz="2400" dirty="0" smtClean="0"/>
              <a:t>/-+/вдясно ,палпаторна болезненост над симфизата</a:t>
            </a:r>
          </a:p>
          <a:p>
            <a:pPr>
              <a:buNone/>
            </a:pPr>
            <a:r>
              <a:rPr lang="bg-BG" sz="2400" dirty="0" smtClean="0"/>
              <a:t>без </a:t>
            </a:r>
            <a:r>
              <a:rPr lang="bg-BG" sz="2400" dirty="0" smtClean="0"/>
              <a:t>отоци по крайниците&lt;/</a:t>
            </a:r>
            <a:r>
              <a:rPr lang="en-US" sz="2400" dirty="0" err="1" smtClean="0"/>
              <a:t>HState</a:t>
            </a:r>
            <a:r>
              <a:rPr lang="en-US" sz="2400" dirty="0" smtClean="0"/>
              <a:t>&gt;</a:t>
            </a:r>
            <a:endParaRPr lang="en-US" sz="2400" dirty="0"/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23622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Пример 4</a:t>
            </a:r>
            <a:b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bg-BG" sz="22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Писане на шльокавица:</a:t>
            </a:r>
            <a:br>
              <a:rPr lang="bg-BG" sz="22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ru-RU" sz="20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термини и описания на латински изписани с кирилца </a:t>
            </a:r>
            <a:br>
              <a:rPr lang="ru-RU" sz="20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ru-RU" sz="20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Думи написани частично на кирилица, а някои само символи са на латиница </a:t>
            </a:r>
            <a:br>
              <a:rPr lang="ru-RU" sz="20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endParaRPr lang="en-US" sz="36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581400" y="2057400"/>
            <a:ext cx="4495800" cy="990600"/>
          </a:xfrm>
          <a:prstGeom prst="wedgeRectCallout">
            <a:avLst>
              <a:gd name="adj1" fmla="val -76819"/>
              <a:gd name="adj2" fmla="val 654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Тук “Сърце” (</a:t>
            </a:r>
            <a:r>
              <a:rPr lang="en-US" altLang="ja-JP" dirty="0" smtClean="0"/>
              <a:t>COR</a:t>
            </a:r>
            <a:r>
              <a:rPr lang="bg-BG" altLang="ja-JP" dirty="0" smtClean="0"/>
              <a:t> на латински) е изписано с подобните</a:t>
            </a:r>
            <a:r>
              <a:rPr lang="bg-BG" altLang="ja-JP" dirty="0" smtClean="0"/>
              <a:t> </a:t>
            </a:r>
            <a:r>
              <a:rPr lang="bg-BG" altLang="ja-JP" dirty="0" smtClean="0"/>
              <a:t>малки букви на кирилица 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cor</a:t>
            </a:r>
            <a:r>
              <a:rPr lang="en-US" altLang="ja-JP" dirty="0" smtClean="0"/>
              <a:t> = </a:t>
            </a:r>
            <a:r>
              <a:rPr lang="bg-BG" altLang="ja-JP" dirty="0" smtClean="0"/>
              <a:t>сог</a:t>
            </a:r>
            <a:r>
              <a:rPr lang="en-US" altLang="ja-JP" dirty="0" smtClean="0"/>
              <a:t> (SOG)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048000" y="3200400"/>
            <a:ext cx="4495800" cy="1066800"/>
          </a:xfrm>
          <a:prstGeom prst="wedgeRectCallout">
            <a:avLst>
              <a:gd name="adj1" fmla="val -79184"/>
              <a:gd name="adj2" fmla="val -188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dirty="0" smtClean="0"/>
              <a:t>Тук </a:t>
            </a:r>
            <a:r>
              <a:rPr lang="bg-BG" dirty="0" smtClean="0"/>
              <a:t>“Бели дробове” (</a:t>
            </a:r>
            <a:r>
              <a:rPr lang="en-US" altLang="ja-JP" dirty="0" smtClean="0"/>
              <a:t>PULMO </a:t>
            </a:r>
            <a:r>
              <a:rPr lang="bg-BG" altLang="ja-JP" dirty="0" smtClean="0"/>
              <a:t>на латински) е изписано с подобните</a:t>
            </a:r>
            <a:r>
              <a:rPr lang="bg-BG" altLang="ja-JP" dirty="0" smtClean="0"/>
              <a:t> </a:t>
            </a:r>
            <a:r>
              <a:rPr lang="bg-BG" altLang="ja-JP" dirty="0" smtClean="0"/>
              <a:t>малки букви на кирилица, като само </a:t>
            </a:r>
            <a:r>
              <a:rPr lang="en-US" altLang="ja-JP" dirty="0" smtClean="0"/>
              <a:t>L</a:t>
            </a:r>
            <a:r>
              <a:rPr lang="bg-BG" altLang="ja-JP" dirty="0" smtClean="0"/>
              <a:t> е запазено на латиница  </a:t>
            </a:r>
            <a:r>
              <a:rPr lang="en-US" altLang="ja-JP" dirty="0" err="1" smtClean="0"/>
              <a:t>pulmo</a:t>
            </a:r>
            <a:r>
              <a:rPr lang="en-US" altLang="ja-JP" dirty="0" smtClean="0"/>
              <a:t> =</a:t>
            </a:r>
            <a:r>
              <a:rPr lang="bg-BG" altLang="ja-JP" dirty="0" smtClean="0"/>
              <a:t> ри</a:t>
            </a:r>
            <a:r>
              <a:rPr lang="en-US" altLang="ja-JP" dirty="0" smtClean="0"/>
              <a:t>l</a:t>
            </a:r>
            <a:r>
              <a:rPr lang="bg-BG" altLang="ja-JP" dirty="0" smtClean="0"/>
              <a:t>мо </a:t>
            </a:r>
            <a:r>
              <a:rPr lang="en-US" altLang="ja-JP" dirty="0" smtClean="0"/>
              <a:t> (</a:t>
            </a:r>
            <a:r>
              <a:rPr lang="en-US" altLang="ja-JP" dirty="0" smtClean="0"/>
              <a:t>RILMO</a:t>
            </a:r>
            <a:r>
              <a:rPr lang="en-US" altLang="ja-JP" dirty="0" smtClean="0"/>
              <a:t>)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1676400" y="5181600"/>
            <a:ext cx="6553200" cy="1676400"/>
          </a:xfrm>
          <a:prstGeom prst="wedgeRectCallout">
            <a:avLst>
              <a:gd name="adj1" fmla="val -66683"/>
              <a:gd name="adj2" fmla="val -785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dirty="0" smtClean="0"/>
              <a:t>Тук </a:t>
            </a:r>
            <a:r>
              <a:rPr lang="bg-BG" dirty="0" smtClean="0"/>
              <a:t>“</a:t>
            </a:r>
            <a:r>
              <a:rPr lang="bg-BG" dirty="0" smtClean="0"/>
              <a:t>сукусио  реналис</a:t>
            </a:r>
            <a:r>
              <a:rPr lang="bg-BG" dirty="0" smtClean="0"/>
              <a:t>” (</a:t>
            </a:r>
            <a:r>
              <a:rPr lang="en-US" dirty="0" err="1" smtClean="0"/>
              <a:t>Succ</a:t>
            </a:r>
            <a:r>
              <a:rPr lang="en-US" dirty="0" smtClean="0"/>
              <a:t>. </a:t>
            </a:r>
            <a:r>
              <a:rPr lang="en-US" dirty="0" err="1" smtClean="0"/>
              <a:t>ren</a:t>
            </a:r>
            <a:r>
              <a:rPr lang="en-US" dirty="0" smtClean="0"/>
              <a:t>.</a:t>
            </a:r>
            <a:r>
              <a:rPr lang="ja-JP" altLang="en-US" smtClean="0"/>
              <a:t>　</a:t>
            </a:r>
            <a:r>
              <a:rPr lang="bg-BG" altLang="ja-JP" dirty="0" smtClean="0"/>
              <a:t>= </a:t>
            </a:r>
            <a:r>
              <a:rPr lang="en-US" altLang="ja-JP" dirty="0" err="1" smtClean="0"/>
              <a:t>Succusio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Renalis</a:t>
            </a:r>
            <a:r>
              <a:rPr lang="en-US" altLang="ja-JP" dirty="0" smtClean="0"/>
              <a:t> </a:t>
            </a:r>
            <a:r>
              <a:rPr lang="bg-BG" altLang="ja-JP" dirty="0" smtClean="0"/>
              <a:t>на латински</a:t>
            </a:r>
            <a:r>
              <a:rPr lang="en-US" altLang="ja-JP" dirty="0" smtClean="0"/>
              <a:t> - </a:t>
            </a:r>
            <a:r>
              <a:rPr lang="ru-RU" dirty="0" smtClean="0"/>
              <a:t>диагностичен метод, при който лекарят по специален начин разтърсва бъбрека, търсейки проява на </a:t>
            </a:r>
            <a:r>
              <a:rPr lang="ru-RU" dirty="0" smtClean="0"/>
              <a:t>болка</a:t>
            </a:r>
            <a:r>
              <a:rPr lang="bg-BG" altLang="ja-JP" dirty="0" smtClean="0"/>
              <a:t>) е изписано с подобните</a:t>
            </a:r>
            <a:r>
              <a:rPr lang="bg-BG" altLang="ja-JP" dirty="0" smtClean="0"/>
              <a:t> </a:t>
            </a:r>
            <a:r>
              <a:rPr lang="bg-BG" altLang="ja-JP" dirty="0" smtClean="0"/>
              <a:t>малки букви на кирилица, като </a:t>
            </a:r>
            <a:r>
              <a:rPr lang="en-US" altLang="ja-JP" dirty="0" smtClean="0"/>
              <a:t>CC </a:t>
            </a:r>
            <a:r>
              <a:rPr lang="bg-BG" altLang="ja-JP" dirty="0" smtClean="0"/>
              <a:t>е транслитерирано като вместо  Ц вместо като К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HState</a:t>
            </a:r>
            <a:r>
              <a:rPr lang="en-US" sz="1800" dirty="0" smtClean="0"/>
              <a:t>&gt;</a:t>
            </a:r>
            <a:r>
              <a:rPr lang="bg-BG" sz="1800" dirty="0" smtClean="0"/>
              <a:t>Задоволително общо състояние.Нормостенен хабитус с </a:t>
            </a:r>
            <a:r>
              <a:rPr lang="en-US" sz="1800" dirty="0" err="1" smtClean="0">
                <a:solidFill>
                  <a:schemeClr val="accent2"/>
                </a:solidFill>
              </a:rPr>
              <a:t>Obesitas</a:t>
            </a:r>
            <a:r>
              <a:rPr lang="en-US" sz="1800" dirty="0" smtClean="0"/>
              <a:t> </a:t>
            </a:r>
            <a:r>
              <a:rPr lang="bg-BG" sz="1800" dirty="0" smtClean="0"/>
              <a:t>І ст.ръст 172 см. тегло 92 кг. ИТМ 31,09 Кожа нормална  оцветка ,  запазен  тургор ,  еластичност  и  влажност . Видими  лигавици  розови . ПЛВ  неувеличени  Глава език  влажен  необложен липсма  </a:t>
            </a:r>
            <a:r>
              <a:rPr lang="en-US" sz="1800" dirty="0" err="1" smtClean="0">
                <a:solidFill>
                  <a:schemeClr val="accent2"/>
                </a:solidFill>
              </a:rPr>
              <a:t>foetor</a:t>
            </a:r>
            <a:r>
              <a:rPr lang="en-US" sz="1800" dirty="0" smtClean="0">
                <a:solidFill>
                  <a:schemeClr val="accent2"/>
                </a:solidFill>
              </a:rPr>
              <a:t>  ex  ore </a:t>
            </a:r>
            <a:r>
              <a:rPr lang="en-US" sz="1800" dirty="0" smtClean="0"/>
              <a:t>.</a:t>
            </a:r>
            <a:r>
              <a:rPr lang="bg-BG" sz="1800" dirty="0" smtClean="0"/>
              <a:t>Шия  . щитовидна  жлеза  неувеличена . ДС : отслабено везикуларно дишане без хрипове.ССС : ритм. сърд.дейност  ., </a:t>
            </a:r>
            <a:r>
              <a:rPr lang="en-US" sz="1800" dirty="0" smtClean="0"/>
              <a:t>RR 12070.</a:t>
            </a:r>
            <a:r>
              <a:rPr lang="bg-BG" sz="1800" dirty="0" smtClean="0"/>
              <a:t>Корем  над нивото на  гр.кош,  мек  неболезнен  </a:t>
            </a:r>
            <a:r>
              <a:rPr lang="bg-BG" sz="1800" b="1" dirty="0" smtClean="0">
                <a:solidFill>
                  <a:srgbClr val="0070C0"/>
                </a:solidFill>
              </a:rPr>
              <a:t>хепар  ет  лиен</a:t>
            </a:r>
            <a:r>
              <a:rPr lang="bg-BG" sz="1800" dirty="0" smtClean="0"/>
              <a:t>  неувеличени ,</a:t>
            </a:r>
            <a:r>
              <a:rPr lang="bg-BG" sz="1800" b="1" dirty="0" smtClean="0">
                <a:solidFill>
                  <a:srgbClr val="0070C0"/>
                </a:solidFill>
              </a:rPr>
              <a:t>  сукусио  реналис </a:t>
            </a:r>
            <a:r>
              <a:rPr lang="bg-BG" sz="1800" dirty="0" smtClean="0"/>
              <a:t> неболезнено ОДА Крайници  :.Неврологичен  статус -  Запазена  сетивност ,  нормален  вибрационен   усет     и  нормални    СНР , липсват  </a:t>
            </a:r>
            <a:r>
              <a:rPr lang="bg-BG" sz="1800" b="1" dirty="0" smtClean="0">
                <a:solidFill>
                  <a:srgbClr val="0070C0"/>
                </a:solidFill>
              </a:rPr>
              <a:t>претибиал</a:t>
            </a:r>
            <a:r>
              <a:rPr lang="bg-BG" sz="1800" dirty="0" smtClean="0"/>
              <a:t>ни</a:t>
            </a:r>
            <a:r>
              <a:rPr lang="bg-BG" sz="1800" dirty="0" smtClean="0"/>
              <a:t>  отоци , отслабени пулсации на периферните  артерии  </a:t>
            </a:r>
            <a:r>
              <a:rPr lang="en-US" sz="1800" dirty="0" err="1" smtClean="0">
                <a:solidFill>
                  <a:schemeClr val="accent2"/>
                </a:solidFill>
              </a:rPr>
              <a:t>a.a</a:t>
            </a:r>
            <a:r>
              <a:rPr lang="en-US" sz="1800" dirty="0" smtClean="0">
                <a:solidFill>
                  <a:schemeClr val="accent2"/>
                </a:solidFill>
              </a:rPr>
              <a:t>.  </a:t>
            </a:r>
            <a:r>
              <a:rPr lang="en-US" sz="1800" dirty="0" err="1" smtClean="0">
                <a:solidFill>
                  <a:schemeClr val="accent2"/>
                </a:solidFill>
              </a:rPr>
              <a:t>dorsales</a:t>
            </a:r>
            <a:r>
              <a:rPr lang="en-US" sz="1800" dirty="0" smtClean="0">
                <a:solidFill>
                  <a:schemeClr val="accent2"/>
                </a:solidFill>
              </a:rPr>
              <a:t>  </a:t>
            </a:r>
            <a:r>
              <a:rPr lang="en-US" sz="1800" dirty="0" err="1" smtClean="0">
                <a:solidFill>
                  <a:schemeClr val="accent2"/>
                </a:solidFill>
              </a:rPr>
              <a:t>pedis</a:t>
            </a:r>
            <a:r>
              <a:rPr lang="en-US" sz="1800" dirty="0" smtClean="0">
                <a:solidFill>
                  <a:schemeClr val="accent2"/>
                </a:solidFill>
              </a:rPr>
              <a:t>   et  </a:t>
            </a:r>
            <a:r>
              <a:rPr lang="en-US" sz="1800" dirty="0" err="1" smtClean="0">
                <a:solidFill>
                  <a:schemeClr val="accent2"/>
                </a:solidFill>
              </a:rPr>
              <a:t>a.a</a:t>
            </a:r>
            <a:r>
              <a:rPr lang="en-US" sz="1800" dirty="0" smtClean="0">
                <a:solidFill>
                  <a:schemeClr val="accent2"/>
                </a:solidFill>
              </a:rPr>
              <a:t>. </a:t>
            </a:r>
            <a:r>
              <a:rPr lang="en-US" sz="1800" dirty="0" err="1" smtClean="0">
                <a:solidFill>
                  <a:schemeClr val="accent2"/>
                </a:solidFill>
              </a:rPr>
              <a:t>tibiales</a:t>
            </a:r>
            <a:r>
              <a:rPr lang="en-US" sz="1800" dirty="0" smtClean="0">
                <a:solidFill>
                  <a:schemeClr val="accent2"/>
                </a:solidFill>
              </a:rPr>
              <a:t> posterior </a:t>
            </a:r>
            <a:r>
              <a:rPr lang="en-US" sz="1800" dirty="0" err="1" smtClean="0">
                <a:solidFill>
                  <a:schemeClr val="accent2"/>
                </a:solidFill>
              </a:rPr>
              <a:t>utriusque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, </a:t>
            </a:r>
            <a:r>
              <a:rPr lang="bg-BG" sz="1800" dirty="0" smtClean="0"/>
              <a:t>без   кожно-трофични  промени ..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&lt;Examine&gt;</a:t>
            </a:r>
            <a:r>
              <a:rPr lang="bg-BG" sz="1800" dirty="0" smtClean="0"/>
              <a:t>Изсл.: Изследване на урина за урокултура </a:t>
            </a:r>
            <a:r>
              <a:rPr lang="bg-BG" sz="1800" dirty="0" smtClean="0">
                <a:solidFill>
                  <a:schemeClr val="accent2"/>
                </a:solidFill>
              </a:rPr>
              <a:t>Е.</a:t>
            </a:r>
            <a:r>
              <a:rPr lang="en-US" sz="1800" dirty="0" smtClean="0">
                <a:solidFill>
                  <a:schemeClr val="accent2"/>
                </a:solidFill>
              </a:rPr>
              <a:t>coli, Proteus, </a:t>
            </a:r>
            <a:r>
              <a:rPr lang="en-US" sz="1800" dirty="0" err="1" smtClean="0">
                <a:solidFill>
                  <a:schemeClr val="accent2"/>
                </a:solidFill>
              </a:rPr>
              <a:t>Enterobacteriaceae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r>
              <a:rPr lang="en-US" sz="1800" dirty="0" err="1" smtClean="0">
                <a:solidFill>
                  <a:schemeClr val="accent2"/>
                </a:solidFill>
              </a:rPr>
              <a:t>Enterococcus</a:t>
            </a:r>
            <a:r>
              <a:rPr lang="en-US" sz="1800" dirty="0" smtClean="0"/>
              <a:t>, </a:t>
            </a:r>
            <a:r>
              <a:rPr lang="bg-BG" sz="1800" dirty="0" smtClean="0"/>
              <a:t>Грам ( - ), </a:t>
            </a:r>
            <a:r>
              <a:rPr lang="en-US" sz="1800" dirty="0" smtClean="0">
                <a:solidFill>
                  <a:schemeClr val="accent2"/>
                </a:solidFill>
              </a:rPr>
              <a:t>Staphylococcus (S. </a:t>
            </a:r>
            <a:r>
              <a:rPr lang="en-US" sz="1800" dirty="0" err="1" smtClean="0">
                <a:solidFill>
                  <a:schemeClr val="accent2"/>
                </a:solidFill>
              </a:rPr>
              <a:t>aureus</a:t>
            </a:r>
            <a:r>
              <a:rPr lang="en-US" sz="1800" dirty="0" smtClean="0">
                <a:solidFill>
                  <a:schemeClr val="accent2"/>
                </a:solidFill>
              </a:rPr>
              <a:t>, S. </a:t>
            </a:r>
            <a:r>
              <a:rPr lang="en-US" sz="1800" dirty="0" err="1" smtClean="0">
                <a:solidFill>
                  <a:schemeClr val="accent2"/>
                </a:solidFill>
              </a:rPr>
              <a:t>saprophyticus</a:t>
            </a:r>
            <a:r>
              <a:rPr lang="en-US" sz="1800" dirty="0" smtClean="0"/>
              <a:t>); </a:t>
            </a:r>
            <a:r>
              <a:rPr lang="bg-BG" sz="1800" dirty="0" smtClean="0"/>
              <a:t>Антибиограма с 6 антибиотични диска;&lt;/</a:t>
            </a:r>
            <a:r>
              <a:rPr lang="en-US" sz="1800" dirty="0" smtClean="0"/>
              <a:t>Examine</a:t>
            </a:r>
            <a:r>
              <a:rPr lang="en-US" sz="1800" dirty="0" smtClean="0"/>
              <a:t>&gt;</a:t>
            </a:r>
            <a:endParaRPr lang="bg-BG" sz="1800" dirty="0" smtClean="0"/>
          </a:p>
          <a:p>
            <a:pPr>
              <a:buNone/>
            </a:pPr>
            <a:r>
              <a:rPr lang="en-US" sz="1800" dirty="0" smtClean="0"/>
              <a:t>&lt;</a:t>
            </a:r>
            <a:r>
              <a:rPr lang="en-US" sz="1800" dirty="0" err="1" smtClean="0"/>
              <a:t>HState</a:t>
            </a:r>
            <a:r>
              <a:rPr lang="en-US" sz="1800" dirty="0" smtClean="0"/>
              <a:t>&gt;</a:t>
            </a:r>
            <a:r>
              <a:rPr lang="en-US" sz="1800" dirty="0" err="1" smtClean="0">
                <a:solidFill>
                  <a:srgbClr val="FF0000"/>
                </a:solidFill>
              </a:rPr>
              <a:t>Pulmo</a:t>
            </a:r>
            <a:r>
              <a:rPr lang="en-US" sz="1800" dirty="0" smtClean="0"/>
              <a:t> -  </a:t>
            </a:r>
            <a:r>
              <a:rPr lang="bg-BG" sz="1800" dirty="0" smtClean="0"/>
              <a:t>везик. дишане </a:t>
            </a:r>
            <a:r>
              <a:rPr lang="en-US" sz="1800" dirty="0" err="1" smtClean="0">
                <a:solidFill>
                  <a:schemeClr val="accent2"/>
                </a:solidFill>
              </a:rPr>
              <a:t>Cor</a:t>
            </a:r>
            <a:r>
              <a:rPr lang="en-US" sz="1800" dirty="0" smtClean="0"/>
              <a:t> - </a:t>
            </a:r>
            <a:r>
              <a:rPr lang="bg-BG" sz="1800" dirty="0" smtClean="0"/>
              <a:t>ритмична сърдечна дейност   </a:t>
            </a:r>
            <a:r>
              <a:rPr lang="en-US" sz="1800" dirty="0" smtClean="0"/>
              <a:t>RR - 130/80  </a:t>
            </a:r>
            <a:r>
              <a:rPr lang="en-US" sz="1800" dirty="0" smtClean="0">
                <a:solidFill>
                  <a:schemeClr val="accent2"/>
                </a:solidFill>
              </a:rPr>
              <a:t>Abdomen</a:t>
            </a:r>
            <a:r>
              <a:rPr lang="en-US" sz="1800" dirty="0" smtClean="0"/>
              <a:t> -  </a:t>
            </a:r>
            <a:r>
              <a:rPr lang="bg-BG" sz="1800" dirty="0" smtClean="0"/>
              <a:t>липсва палпаторна болезненост .</a:t>
            </a:r>
            <a:r>
              <a:rPr lang="en-US" sz="1800" dirty="0" err="1" smtClean="0">
                <a:solidFill>
                  <a:schemeClr val="accent2"/>
                </a:solidFill>
              </a:rPr>
              <a:t>Hepar</a:t>
            </a:r>
            <a:r>
              <a:rPr lang="en-US" sz="1800" dirty="0" smtClean="0">
                <a:solidFill>
                  <a:schemeClr val="accent2"/>
                </a:solidFill>
              </a:rPr>
              <a:t>-</a:t>
            </a:r>
            <a:r>
              <a:rPr lang="bg-BG" sz="1800" dirty="0" smtClean="0"/>
              <a:t>неувеличен. </a:t>
            </a:r>
            <a:r>
              <a:rPr lang="en-US" sz="1800" dirty="0" err="1" smtClean="0">
                <a:solidFill>
                  <a:schemeClr val="accent2"/>
                </a:solidFill>
              </a:rPr>
              <a:t>Succ</a:t>
            </a:r>
            <a:r>
              <a:rPr lang="en-US" sz="1800" dirty="0" smtClean="0">
                <a:solidFill>
                  <a:schemeClr val="accent2"/>
                </a:solidFill>
              </a:rPr>
              <a:t>. </a:t>
            </a:r>
            <a:r>
              <a:rPr lang="en-US" sz="1800" dirty="0" err="1" smtClean="0">
                <a:solidFill>
                  <a:schemeClr val="accent2"/>
                </a:solidFill>
              </a:rPr>
              <a:t>ren</a:t>
            </a:r>
            <a:r>
              <a:rPr lang="en-US" sz="1800" dirty="0" smtClean="0">
                <a:solidFill>
                  <a:schemeClr val="accent2"/>
                </a:solidFill>
              </a:rPr>
              <a:t>. </a:t>
            </a:r>
            <a:r>
              <a:rPr lang="en-US" sz="1800" dirty="0" smtClean="0"/>
              <a:t>(-) </a:t>
            </a:r>
            <a:r>
              <a:rPr lang="bg-BG" sz="1800" dirty="0" smtClean="0"/>
              <a:t>двустранно. Крайници - без отоци,запазени пулсации на дисталните артерии Ръст 155 см тегло 75 кг&lt;/</a:t>
            </a:r>
            <a:r>
              <a:rPr lang="en-US" sz="1800" dirty="0" err="1" smtClean="0"/>
              <a:t>Hstate</a:t>
            </a:r>
            <a:r>
              <a:rPr lang="en-US" sz="1800" dirty="0" smtClean="0"/>
              <a:t>&gt;</a:t>
            </a:r>
            <a:endParaRPr lang="en-US" sz="1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7526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Пример 5</a:t>
            </a:r>
            <a:br>
              <a:rPr lang="bg-BG" sz="36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</a:br>
            <a:r>
              <a:rPr lang="bg-BG" sz="22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</a:rPr>
              <a:t>Правилно използване на латиница за термини на латински език( в червено) и правилна транслитерация от латински на кирилица (в синьо)</a:t>
            </a:r>
            <a:endParaRPr lang="en-US" sz="36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2590800"/>
          <a:ext cx="8534400" cy="2926080"/>
        </p:xfrm>
        <a:graphic>
          <a:graphicData uri="http://schemas.openxmlformats.org/drawingml/2006/table">
            <a:tbl>
              <a:tblPr/>
              <a:tblGrid>
                <a:gridCol w="662269"/>
                <a:gridCol w="1974860"/>
                <a:gridCol w="1618122"/>
                <a:gridCol w="1834897"/>
                <a:gridCol w="1416710"/>
                <a:gridCol w="1027542"/>
              </a:tblGrid>
              <a:tr h="6527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MS Mincho"/>
                        </a:rPr>
                        <a:t>Set</a:t>
                      </a:r>
                      <a:endParaRPr lang="en-US" sz="3600" dirty="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MS Mincho"/>
                        </a:rPr>
                        <a:t>Outpatient Records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MS Mincho"/>
                        </a:rPr>
                        <a:t>Patients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MS Mincho"/>
                        </a:rPr>
                        <a:t>Diagnose ICD-10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MS Mincho"/>
                        </a:rPr>
                        <a:t>Period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MS Mincho"/>
                        </a:rPr>
                        <a:t>Size (GB)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7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MS Mincho"/>
                        </a:rPr>
                        <a:t>T1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MS Mincho"/>
                        </a:rPr>
                        <a:t>6,327,503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MS Mincho"/>
                        </a:rPr>
                        <a:t>435,953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MS Mincho"/>
                        </a:rPr>
                        <a:t>E10-E14</a:t>
                      </a:r>
                      <a:endParaRPr lang="bg-BG" sz="2400" dirty="0" smtClean="0">
                        <a:latin typeface="Times New Roman"/>
                        <a:ea typeface="MS Mincho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latin typeface="Times New Roman"/>
                          <a:ea typeface="MS Mincho"/>
                        </a:rPr>
                        <a:t>Захарен Диабет</a:t>
                      </a:r>
                      <a:endParaRPr lang="en-US" sz="3600" dirty="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MS Mincho"/>
                        </a:rPr>
                        <a:t>1 year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MS Mincho"/>
                        </a:rPr>
                        <a:t>1</a:t>
                      </a:r>
                      <a:r>
                        <a:rPr lang="en-US" sz="2400">
                          <a:latin typeface="Times New Roman"/>
                          <a:ea typeface="MS Mincho"/>
                        </a:rPr>
                        <a:t>8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7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MS Mincho"/>
                        </a:rPr>
                        <a:t>T2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MS Mincho"/>
                        </a:rPr>
                        <a:t>50</a:t>
                      </a:r>
                      <a:r>
                        <a:rPr lang="bg-BG" sz="2400">
                          <a:latin typeface="Times New Roman"/>
                          <a:ea typeface="MS Mincho"/>
                        </a:rPr>
                        <a:t>,</a:t>
                      </a:r>
                      <a:r>
                        <a:rPr lang="en-US" sz="2400">
                          <a:latin typeface="Times New Roman"/>
                          <a:ea typeface="MS Mincho"/>
                        </a:rPr>
                        <a:t>840</a:t>
                      </a:r>
                      <a:r>
                        <a:rPr lang="bg-BG" sz="2400">
                          <a:latin typeface="Times New Roman"/>
                          <a:ea typeface="MS Mincho"/>
                        </a:rPr>
                        <a:t>,</a:t>
                      </a:r>
                      <a:r>
                        <a:rPr lang="en-US" sz="2400">
                          <a:latin typeface="Times New Roman"/>
                          <a:ea typeface="MS Mincho"/>
                        </a:rPr>
                        <a:t>676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MS Mincho"/>
                        </a:rPr>
                        <a:t>5</a:t>
                      </a:r>
                      <a:r>
                        <a:rPr lang="bg-BG" sz="2400">
                          <a:latin typeface="Times New Roman"/>
                          <a:ea typeface="MS Mincho"/>
                        </a:rPr>
                        <a:t>,</a:t>
                      </a:r>
                      <a:r>
                        <a:rPr lang="en-US" sz="2400">
                          <a:latin typeface="Times New Roman"/>
                          <a:ea typeface="MS Mincho"/>
                        </a:rPr>
                        <a:t>299</a:t>
                      </a:r>
                      <a:r>
                        <a:rPr lang="bg-BG" sz="2400">
                          <a:latin typeface="Times New Roman"/>
                          <a:ea typeface="MS Mincho"/>
                        </a:rPr>
                        <a:t>,</a:t>
                      </a:r>
                      <a:r>
                        <a:rPr lang="en-US" sz="2400">
                          <a:latin typeface="Times New Roman"/>
                          <a:ea typeface="MS Mincho"/>
                        </a:rPr>
                        <a:t>588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MS Mincho"/>
                        </a:rPr>
                        <a:t>I10-I15</a:t>
                      </a:r>
                      <a:endParaRPr lang="bg-BG" sz="2400" dirty="0" smtClean="0">
                        <a:latin typeface="Times New Roman"/>
                        <a:ea typeface="MS Mincho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latin typeface="Times New Roman"/>
                          <a:ea typeface="MS Mincho"/>
                        </a:rPr>
                        <a:t>Артериална Хипертония</a:t>
                      </a:r>
                      <a:endParaRPr lang="en-US" sz="3600" dirty="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>
                          <a:latin typeface="Times New Roman"/>
                          <a:ea typeface="MS Mincho"/>
                        </a:rPr>
                        <a:t>3 </a:t>
                      </a:r>
                      <a:r>
                        <a:rPr lang="en-US" sz="2400">
                          <a:latin typeface="Times New Roman"/>
                          <a:ea typeface="MS Mincho"/>
                        </a:rPr>
                        <a:t>years</a:t>
                      </a:r>
                      <a:endParaRPr lang="en-US" sz="360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MS Mincho"/>
                        </a:rPr>
                        <a:t>212</a:t>
                      </a:r>
                      <a:endParaRPr lang="en-US" sz="3600" dirty="0"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6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152400"/>
            <a:ext cx="2600325" cy="1762126"/>
          </a:xfrm>
          <a:prstGeom prst="rect">
            <a:avLst/>
          </a:prstGeom>
          <a:noFill/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3048000" y="0"/>
            <a:ext cx="6096000" cy="1676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Данни - </a:t>
            </a:r>
            <a:r>
              <a:rPr kumimoji="0" lang="ru-RU" sz="44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амбулаторни листи в </a:t>
            </a:r>
            <a:r>
              <a:rPr kumimoji="0" lang="en-US" sz="44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XML </a:t>
            </a:r>
            <a:r>
              <a:rPr kumimoji="0" lang="bg-BG" sz="44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формат </a:t>
            </a:r>
            <a:endParaRPr kumimoji="0" lang="en-US" sz="4400" b="1" i="0" u="none" strike="noStrike" kern="1200" cap="none" spc="35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kaoro.com/pharma/var/resizes/Rx/Rp_Ciprofloxacin%20za%20bebe%201g.jpg?m=1336751130"/>
          <p:cNvPicPr>
            <a:picLocks noChangeAspect="1" noChangeArrowheads="1"/>
          </p:cNvPicPr>
          <p:nvPr/>
        </p:nvPicPr>
        <p:blipFill>
          <a:blip r:embed="rId2" cstate="print"/>
          <a:srcRect b="14265"/>
          <a:stretch>
            <a:fillRect/>
          </a:stretch>
        </p:blipFill>
        <p:spPr bwMode="auto">
          <a:xfrm>
            <a:off x="4914900" y="0"/>
            <a:ext cx="4229100" cy="6477000"/>
          </a:xfrm>
          <a:prstGeom prst="rect">
            <a:avLst/>
          </a:prstGeom>
          <a:noFill/>
        </p:spPr>
      </p:pic>
      <p:pic>
        <p:nvPicPr>
          <p:cNvPr id="3" name="Picture 6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152400"/>
            <a:ext cx="2600325" cy="1762126"/>
          </a:xfrm>
          <a:prstGeom prst="rect">
            <a:avLst/>
          </a:prstGeom>
          <a:noFill/>
        </p:spPr>
      </p:pic>
      <p:pic>
        <p:nvPicPr>
          <p:cNvPr id="4" name="Picture 2" descr="https://noustuff.files.wordpress.com/2011/02/aton1568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4751231" cy="4216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0" y="1535668"/>
            <a:ext cx="91506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6412468"/>
            <a:ext cx="339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http://astrogrep.sourceforge.net</a:t>
            </a:r>
            <a:r>
              <a:rPr lang="en-US" dirty="0" smtClean="0">
                <a:hlinkClick r:id="rId4"/>
              </a:rPr>
              <a:t>/</a:t>
            </a:r>
            <a:r>
              <a:rPr lang="bg-BG" dirty="0" smtClean="0"/>
              <a:t> </a:t>
            </a:r>
            <a:endParaRPr lang="en-US" dirty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743200" y="0"/>
            <a:ext cx="6400800" cy="1676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Първична обработка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en-US" altLang="ja-JP" sz="2800" b="1" spc="350" dirty="0" err="1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AutoGrep</a:t>
            </a:r>
            <a:r>
              <a:rPr lang="en-US" altLang="ja-JP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altLang="ja-JP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Локализиране на числовите стойности и изразите около тях</a:t>
            </a:r>
            <a:endParaRPr kumimoji="0" lang="en-US" sz="2800" b="1" i="0" u="none" strike="noStrike" kern="1200" cap="none" spc="350" normalizeH="0" noProof="0" dirty="0" smtClean="0">
              <a:ln>
                <a:noFill/>
              </a:ln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1200" cap="none" spc="35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b="5970"/>
          <a:stretch>
            <a:fillRect/>
          </a:stretch>
        </p:blipFill>
        <p:spPr bwMode="auto">
          <a:xfrm>
            <a:off x="0" y="1828800"/>
            <a:ext cx="90806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2590800" y="0"/>
            <a:ext cx="6553200" cy="1295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Първична обработка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en-US" altLang="ja-JP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Notepad</a:t>
            </a:r>
            <a:r>
              <a:rPr lang="en-US" altLang="ja-JP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++</a:t>
            </a:r>
            <a:br>
              <a:rPr lang="en-US" altLang="ja-JP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Локализиране на числовите стойности и изразите около тях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981200"/>
          <a:ext cx="8763000" cy="3738880"/>
        </p:xfrm>
        <a:graphic>
          <a:graphicData uri="http://schemas.openxmlformats.org/drawingml/2006/table">
            <a:tbl>
              <a:tblPr/>
              <a:tblGrid>
                <a:gridCol w="938893"/>
                <a:gridCol w="3338285"/>
                <a:gridCol w="1147535"/>
                <a:gridCol w="1251857"/>
                <a:gridCol w="1043215"/>
                <a:gridCol w="1043215"/>
              </a:tblGrid>
              <a:tr h="11963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MS Mincho"/>
                        </a:rPr>
                        <a:t>Expert Code</a:t>
                      </a:r>
                      <a:endParaRPr lang="en-US" sz="2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MS Mincho"/>
                        </a:rPr>
                        <a:t>Specialty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MS Mincho"/>
                        </a:rPr>
                        <a:t>Number of records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MS Mincho"/>
                        </a:rPr>
                        <a:t>Total Numerical values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MS Mincho"/>
                        </a:rPr>
                        <a:t>Average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MS Mincho"/>
                        </a:rPr>
                        <a:t>per record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MS Mincho"/>
                        </a:rPr>
                        <a:t>Average per patient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00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General Practitioner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123,247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403,370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3.27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40.34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05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Endocrinology, Metabolic disorders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14,753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157,158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10.65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15.72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08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Cardiology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15,069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93,372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6.20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9.34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15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Ophthalmology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5,109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25,982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5.09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2.60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03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Gastroenterology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1,395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5,285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3.79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0.53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19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latin typeface="Times New Roman"/>
                          <a:ea typeface="MS Mincho"/>
                        </a:rPr>
                        <a:t>Pneumology</a:t>
                      </a:r>
                      <a:r>
                        <a:rPr lang="en-GB" sz="1800" dirty="0">
                          <a:latin typeface="Times New Roman"/>
                          <a:ea typeface="MS Mincho"/>
                        </a:rPr>
                        <a:t> and Physical Therapy</a:t>
                      </a:r>
                      <a:endParaRPr lang="en-US" sz="2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1,348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4,640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MS Mincho"/>
                        </a:rPr>
                        <a:t>3.44</a:t>
                      </a:r>
                      <a:endParaRPr lang="en-US" sz="28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MS Mincho"/>
                        </a:rPr>
                        <a:t>0.46</a:t>
                      </a:r>
                      <a:endParaRPr lang="en-US" sz="2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2743200" y="0"/>
            <a:ext cx="6400800" cy="1676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Анализ на 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числовите стойности и изразите около тях според вида специалист, издал клиничния запис </a:t>
            </a:r>
            <a:endParaRPr kumimoji="0" lang="en-US" sz="2800" b="1" i="0" u="none" strike="noStrike" kern="1200" cap="none" spc="35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We use a collocation extractor developed at the </a:t>
            </a:r>
            <a:r>
              <a:rPr lang="en-GB" sz="3200" dirty="0" err="1" smtClean="0"/>
              <a:t>Chulalongkorn</a:t>
            </a:r>
            <a:r>
              <a:rPr lang="en-GB" sz="3200" dirty="0" smtClean="0"/>
              <a:t> University to collects all words as well as the </a:t>
            </a:r>
            <a:r>
              <a:rPr lang="en-GB" sz="3200" i="1" dirty="0" smtClean="0"/>
              <a:t>2</a:t>
            </a:r>
            <a:r>
              <a:rPr lang="en-GB" sz="3200" dirty="0" smtClean="0"/>
              <a:t>-grams and </a:t>
            </a:r>
            <a:r>
              <a:rPr lang="en-GB" sz="3200" i="1" dirty="0" smtClean="0"/>
              <a:t>3</a:t>
            </a:r>
            <a:r>
              <a:rPr lang="en-GB" sz="3200" dirty="0" smtClean="0"/>
              <a:t>-grams surrounding the </a:t>
            </a:r>
            <a:r>
              <a:rPr lang="en-US" sz="3200" dirty="0" smtClean="0"/>
              <a:t>strings of </a:t>
            </a:r>
            <a:r>
              <a:rPr lang="en-GB" sz="3200" dirty="0" smtClean="0"/>
              <a:t>numerical data. Chi-square, Log </a:t>
            </a:r>
            <a:r>
              <a:rPr lang="en-GB" sz="3200" dirty="0" err="1" smtClean="0"/>
              <a:t>Likehood</a:t>
            </a:r>
            <a:r>
              <a:rPr lang="en-GB" sz="3200" dirty="0" smtClean="0"/>
              <a:t> and Mutual Information statistical methods are applied for the collocation extraction. The best 2,000 candidates with </a:t>
            </a:r>
            <a:r>
              <a:rPr lang="en-GB" sz="3200" i="1" dirty="0" smtClean="0"/>
              <a:t>p</a:t>
            </a:r>
            <a:r>
              <a:rPr lang="en-GB" sz="3200" dirty="0" smtClean="0"/>
              <a:t>-value 0.005 are chosen for each method; after manual selection by experts, a golden standard with stop words is prepared </a:t>
            </a:r>
            <a:r>
              <a:rPr lang="en-US" sz="3200" dirty="0" smtClean="0"/>
              <a:t>to </a:t>
            </a:r>
            <a:r>
              <a:rPr lang="en-GB" sz="3200" dirty="0" smtClean="0"/>
              <a:t>indicate different types of clinical examinations.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5867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Wirote</a:t>
            </a:r>
            <a:r>
              <a:rPr lang="en-GB" dirty="0" smtClean="0"/>
              <a:t> </a:t>
            </a:r>
            <a:r>
              <a:rPr lang="en-GB" dirty="0" err="1" smtClean="0"/>
              <a:t>Aroonmanakun</a:t>
            </a:r>
            <a:r>
              <a:rPr lang="en-GB" dirty="0" smtClean="0"/>
              <a:t>, 2000. Collocation Extract v.3.06, publicly available at </a:t>
            </a:r>
            <a:r>
              <a:rPr lang="en-GB" u="sng" dirty="0" smtClean="0">
                <a:hlinkClick r:id="rId2"/>
              </a:rPr>
              <a:t>http://pioneer.chula.ac.th/~awirote/resources/collocation-extract.html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 l="7028" t="18750" r="48462" b="27083"/>
          <a:stretch>
            <a:fillRect/>
          </a:stretch>
        </p:blipFill>
        <p:spPr bwMode="auto">
          <a:xfrm>
            <a:off x="3352800" y="53340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 l="5857" t="16667" r="47877" b="26042"/>
          <a:stretch>
            <a:fillRect/>
          </a:stretch>
        </p:blipFill>
        <p:spPr bwMode="auto">
          <a:xfrm>
            <a:off x="0" y="2667000"/>
            <a:ext cx="601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 r="8391" b="17910"/>
          <a:stretch>
            <a:fillRect/>
          </a:stretch>
        </p:blipFill>
        <p:spPr bwMode="auto">
          <a:xfrm>
            <a:off x="220306" y="2209800"/>
            <a:ext cx="892369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2590800" y="0"/>
            <a:ext cx="6553200" cy="1981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Вторична</a:t>
            </a: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обработка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en-US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N-grams, </a:t>
            </a:r>
            <a:endParaRPr lang="bg-BG" altLang="ja-JP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b="1" spc="350" dirty="0" err="1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Concordancer</a:t>
            </a:r>
            <a:r>
              <a:rPr lang="en-US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Collocations</a:t>
            </a:r>
            <a:endParaRPr lang="bg-BG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фразите непосредтвено предшестващи или следващи след  числови стойности</a:t>
            </a:r>
            <a:endParaRPr lang="en-US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 r="26794" b="21875"/>
          <a:stretch>
            <a:fillRect/>
          </a:stretch>
        </p:blipFill>
        <p:spPr bwMode="auto">
          <a:xfrm>
            <a:off x="228600" y="1767840"/>
            <a:ext cx="8483600" cy="509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2590800" y="0"/>
            <a:ext cx="6553200" cy="1981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Вторична</a:t>
            </a: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обработка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en-US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N-grams, </a:t>
            </a:r>
            <a:endParaRPr lang="bg-BG" altLang="ja-JP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b="1" spc="350" dirty="0" err="1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Concordancer</a:t>
            </a:r>
            <a:r>
              <a:rPr lang="en-US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Collocations</a:t>
            </a:r>
            <a:endParaRPr lang="bg-BG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фразите непосредтвено предшестващи или следващи след  числови стойности</a:t>
            </a:r>
            <a:endParaRPr lang="en-US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3" name="Title 9"/>
          <p:cNvSpPr txBox="1">
            <a:spLocks/>
          </p:cNvSpPr>
          <p:nvPr/>
        </p:nvSpPr>
        <p:spPr>
          <a:xfrm>
            <a:off x="2590800" y="0"/>
            <a:ext cx="6553200" cy="1981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Вторична</a:t>
            </a: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обработка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en-US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N-grams, </a:t>
            </a:r>
            <a:endParaRPr lang="bg-BG" altLang="ja-JP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b="1" spc="350" dirty="0" err="1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Concordancer</a:t>
            </a:r>
            <a:r>
              <a:rPr lang="en-US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Collocations</a:t>
            </a:r>
            <a:endParaRPr lang="bg-BG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фразите непосредтвено предшестващи или следващи след  числови стойности</a:t>
            </a:r>
            <a:endParaRPr lang="en-US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l="962" t="30300" r="51923" b="6250"/>
          <a:stretch>
            <a:fillRect/>
          </a:stretch>
        </p:blipFill>
        <p:spPr bwMode="auto">
          <a:xfrm>
            <a:off x="1828800" y="2069374"/>
            <a:ext cx="6324600" cy="478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92881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en-US" sz="2600" b="1" dirty="0" smtClean="0"/>
              <a:t>&lt;Examine&gt;01.12 </a:t>
            </a:r>
            <a:r>
              <a:rPr lang="bg-BG" sz="2600" b="1" dirty="0" smtClean="0"/>
              <a:t>Кръвно-захарен профил-6.6;7.7; 01.13 Креатинин-85.2 01.22 Гликиран хемоглобин-8% 10.20 Микроалбуминурия-25.25  Очно налягане - ориентировъчно-22  ЕКГ (с разчитане)-син.тахикардия,ХЛК  Мониториране на артериално налягане-</a:t>
            </a:r>
            <a:r>
              <a:rPr lang="bg-BG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140/90</a:t>
            </a:r>
            <a:r>
              <a:rPr lang="bg-BG" sz="2600" b="1" dirty="0" smtClean="0"/>
              <a:t>&lt;/</a:t>
            </a:r>
            <a:r>
              <a:rPr lang="en-US" sz="2600" b="1" dirty="0" smtClean="0"/>
              <a:t>Examine&gt;</a:t>
            </a:r>
            <a:endParaRPr lang="en-US" sz="2600" b="1" dirty="0"/>
          </a:p>
        </p:txBody>
      </p:sp>
      <p:sp>
        <p:nvSpPr>
          <p:cNvPr id="3" name="Rectangle 2"/>
          <p:cNvSpPr/>
          <p:nvPr/>
        </p:nvSpPr>
        <p:spPr>
          <a:xfrm>
            <a:off x="0" y="21336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&lt;Examine&gt;</a:t>
            </a:r>
            <a:r>
              <a:rPr lang="bg-BG" sz="2600" b="1" dirty="0" smtClean="0"/>
              <a:t>Ръст 170 см.; Тегло 65 кг.; ИТМ: 22.5  ; Обиколка на талия 78 см.; </a:t>
            </a:r>
            <a:r>
              <a:rPr lang="en-US" sz="2600" b="1" dirty="0" smtClean="0"/>
              <a:t>RR </a:t>
            </a:r>
            <a:r>
              <a:rPr lang="en-US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120/75</a:t>
            </a:r>
            <a:r>
              <a:rPr lang="en-US" sz="2600" b="1" dirty="0" smtClean="0"/>
              <a:t>  ; </a:t>
            </a:r>
            <a:r>
              <a:rPr lang="bg-BG" sz="2600" b="1" dirty="0" smtClean="0"/>
              <a:t>Урина- белтък/-/, глюкоза /-/, Билирубин /-/, Уробилиноген /-/, Кетони /-/, </a:t>
            </a:r>
            <a:r>
              <a:rPr lang="en-US" sz="2600" b="1" dirty="0" smtClean="0"/>
              <a:t>Ph 5.2 ; </a:t>
            </a:r>
            <a:r>
              <a:rPr lang="bg-BG" sz="2600" b="1" dirty="0" smtClean="0"/>
              <a:t>Кръвна захар кр. захар 5,6 </a:t>
            </a:r>
            <a:r>
              <a:rPr lang="en-US" sz="2600" b="1" dirty="0" err="1" smtClean="0"/>
              <a:t>mmol</a:t>
            </a:r>
            <a:r>
              <a:rPr lang="en-US" sz="2600" b="1" dirty="0" smtClean="0"/>
              <a:t>/l; </a:t>
            </a:r>
            <a:r>
              <a:rPr lang="bg-BG" sz="2600" b="1" dirty="0" smtClean="0"/>
              <a:t>ЕКГ син.р-м  ; &lt;/</a:t>
            </a:r>
            <a:r>
              <a:rPr lang="en-US" sz="2600" b="1" dirty="0" smtClean="0"/>
              <a:t>Examine&gt;</a:t>
            </a:r>
            <a:endParaRPr lang="en-US" sz="2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3857179"/>
            <a:ext cx="9144000" cy="3000821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en-US" sz="2600" b="1" dirty="0" smtClean="0"/>
              <a:t>&lt;</a:t>
            </a:r>
            <a:r>
              <a:rPr lang="en-US" sz="2600" b="1" dirty="0" err="1" smtClean="0"/>
              <a:t>Hstate</a:t>
            </a:r>
            <a:r>
              <a:rPr lang="en-US" sz="2600" b="1" dirty="0" smtClean="0"/>
              <a:t>&gt;</a:t>
            </a:r>
            <a:r>
              <a:rPr lang="bg-BG" sz="2600" b="1" dirty="0" smtClean="0"/>
              <a:t>Психомоторно оживяна.Ориентирана цялостно.Мисловният процес е ускорен.Хипертимна..Хипербулична.Памет и интелект-болестно ангажирани.</a:t>
            </a:r>
            <a:r>
              <a:rPr lang="en-US" sz="2600" b="1" dirty="0" smtClean="0"/>
              <a:t> </a:t>
            </a:r>
            <a:r>
              <a:rPr lang="bg-BG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 110/70</a:t>
            </a:r>
            <a:r>
              <a:rPr lang="bg-BG" sz="2600" b="1" dirty="0" smtClean="0"/>
              <a:t>.пулс 80 уд.мин.еритроц.4,60;хемат. 0,403;тромбоц. 324;левкоц.7,3;</a:t>
            </a:r>
            <a:r>
              <a:rPr lang="en-US" sz="2600" b="1" dirty="0" smtClean="0"/>
              <a:t> </a:t>
            </a:r>
            <a:r>
              <a:rPr lang="bg-BG" sz="2600" b="1" dirty="0" smtClean="0"/>
              <a:t>лимфоц. 2,5;гранулоц. 4,2;мон. 0,6;кр. захар 9,3 ммол/л;</a:t>
            </a:r>
            <a:r>
              <a:rPr lang="en-US" sz="2600" b="1" dirty="0" smtClean="0"/>
              <a:t> </a:t>
            </a:r>
            <a:r>
              <a:rPr lang="bg-BG" sz="2600" b="1" dirty="0" smtClean="0"/>
              <a:t>&lt;/</a:t>
            </a:r>
            <a:r>
              <a:rPr lang="en-US" sz="2600" b="1" dirty="0" err="1" smtClean="0"/>
              <a:t>Hstate</a:t>
            </a:r>
            <a:r>
              <a:rPr lang="en-US" sz="2600" b="1" dirty="0" smtClean="0"/>
              <a:t>&gt;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/>
              <a:t>&lt;Hstate&gt;Задоволително общо състояние Кожа -розова Глава и шия -боПулмо- чисто везикуларно дишане Кор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Аритмична сърдечна дейност 120/80 </a:t>
            </a:r>
            <a:r>
              <a:rPr lang="ru-RU" sz="2800" b="1" dirty="0" smtClean="0"/>
              <a:t>Крайници -без отоци  Волево - стабилен Емоционално уравновесен . Без натрапчиви мисли .&lt;/Hstate&gt;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590800"/>
            <a:ext cx="9144000" cy="2677656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&lt;</a:t>
            </a:r>
            <a:r>
              <a:rPr lang="en-US" sz="2800" b="1" dirty="0" err="1" smtClean="0"/>
              <a:t>Anamnesa</a:t>
            </a:r>
            <a:r>
              <a:rPr lang="en-US" sz="2800" b="1" dirty="0" smtClean="0"/>
              <a:t>&gt; </a:t>
            </a:r>
            <a:r>
              <a:rPr lang="ru-RU" sz="2800" b="1" dirty="0" smtClean="0"/>
              <a:t>Споделя, че във връзка с лични проблеми състоянието й се дестабилизирало в последните дни.Чувства се  напрегната, има колебания в настроението, потисната е, на няколко пъти повишила стойностите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РР до 200/120</a:t>
            </a:r>
            <a:r>
              <a:rPr lang="ru-RU" sz="2800" b="1" dirty="0" smtClean="0"/>
              <a:t>.Измъчват я неприятни мисли.</a:t>
            </a:r>
            <a:r>
              <a:rPr lang="en-US" sz="2800" b="1" dirty="0" smtClean="0"/>
              <a:t> &lt;</a:t>
            </a:r>
            <a:r>
              <a:rPr lang="bg-BG" sz="2800" b="1" dirty="0" smtClean="0"/>
              <a:t>/</a:t>
            </a:r>
            <a:r>
              <a:rPr lang="en-US" sz="2800" b="1" dirty="0" err="1" smtClean="0"/>
              <a:t>Anamnesa</a:t>
            </a:r>
            <a:r>
              <a:rPr lang="en-US" sz="2800" b="1" dirty="0" smtClean="0"/>
              <a:t>&gt;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s-media-cache-ak0.pinimg.com/236x/09/47/02/0947029b7020271bedcd5584f081f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00570" cy="5768600"/>
          </a:xfrm>
          <a:prstGeom prst="rect">
            <a:avLst/>
          </a:prstGeom>
          <a:noFill/>
        </p:spPr>
      </p:pic>
      <p:pic>
        <p:nvPicPr>
          <p:cNvPr id="3" name="Picture 2" descr="https://s-media-cache-ak0.pinimg.com/originals/c0/8b/7e/c08b7eb776004043c36e7302d752ef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779" y="304800"/>
            <a:ext cx="4923221" cy="2781300"/>
          </a:xfrm>
          <a:prstGeom prst="rect">
            <a:avLst/>
          </a:prstGeom>
          <a:noFill/>
        </p:spPr>
      </p:pic>
      <p:pic>
        <p:nvPicPr>
          <p:cNvPr id="4" name="Picture 2" descr="http://i.imgur.com/odBU94z.jpg?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657600"/>
            <a:ext cx="550207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41242"/>
            <a:ext cx="4724400" cy="5016758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;130\80&lt;/</a:t>
            </a:r>
            <a:r>
              <a:rPr lang="en-US" sz="2000" dirty="0" err="1" smtClean="0"/>
              <a:t>HState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&lt;</a:t>
            </a:r>
            <a:r>
              <a:rPr lang="en-US" sz="2000" dirty="0" err="1" smtClean="0"/>
              <a:t>HState</a:t>
            </a:r>
            <a:r>
              <a:rPr lang="en-US" sz="2000" dirty="0" smtClean="0"/>
              <a:t>&gt;140/80 СЪРЦЕ, </a:t>
            </a:r>
            <a:r>
              <a:rPr lang="en-US" sz="2000" dirty="0" err="1" smtClean="0"/>
              <a:t>фр</a:t>
            </a:r>
            <a:r>
              <a:rPr lang="en-US" sz="2000" dirty="0" smtClean="0"/>
              <a:t> 82 </a:t>
            </a:r>
            <a:r>
              <a:rPr lang="en-US" sz="2000" dirty="0" err="1" smtClean="0"/>
              <a:t>мин</a:t>
            </a:r>
            <a:endParaRPr lang="en-US" sz="2000" dirty="0" smtClean="0"/>
          </a:p>
          <a:p>
            <a:r>
              <a:rPr lang="en-US" sz="2000" dirty="0" smtClean="0"/>
              <a:t>&lt;</a:t>
            </a:r>
            <a:r>
              <a:rPr lang="en-US" sz="2000" dirty="0" err="1" smtClean="0"/>
              <a:t>HState</a:t>
            </a:r>
            <a:r>
              <a:rPr lang="en-US" sz="2000" dirty="0" smtClean="0"/>
              <a:t>&gt;рр135 80</a:t>
            </a:r>
          </a:p>
          <a:p>
            <a:r>
              <a:rPr lang="en-US" sz="2000" dirty="0" smtClean="0"/>
              <a:t>Cor-р.с.д.76/</a:t>
            </a:r>
            <a:r>
              <a:rPr lang="en-US" sz="2000" dirty="0" err="1" smtClean="0"/>
              <a:t>мин</a:t>
            </a:r>
            <a:r>
              <a:rPr lang="en-US" sz="2000" dirty="0" smtClean="0"/>
              <a:t>.; RR 125/80.</a:t>
            </a:r>
          </a:p>
          <a:p>
            <a:r>
              <a:rPr lang="en-US" sz="2000" dirty="0" smtClean="0"/>
              <a:t>FR - 74. RR - 130/80</a:t>
            </a:r>
          </a:p>
          <a:p>
            <a:r>
              <a:rPr lang="en-US" sz="2000" dirty="0" smtClean="0"/>
              <a:t>Fr- 70 АН 130/80</a:t>
            </a:r>
          </a:p>
          <a:p>
            <a:r>
              <a:rPr lang="en-US" sz="2000" dirty="0" smtClean="0"/>
              <a:t>Fr 72 у/</a:t>
            </a:r>
            <a:r>
              <a:rPr lang="en-US" sz="2000" dirty="0" err="1" smtClean="0"/>
              <a:t>мин,RR</a:t>
            </a:r>
            <a:r>
              <a:rPr lang="en-US" sz="2000" dirty="0" smtClean="0"/>
              <a:t> -120/70</a:t>
            </a:r>
          </a:p>
          <a:p>
            <a:r>
              <a:rPr lang="en-US" sz="2000" dirty="0" smtClean="0"/>
              <a:t>Fr 84/</a:t>
            </a:r>
            <a:r>
              <a:rPr lang="en-US" sz="2000" dirty="0" err="1" smtClean="0"/>
              <a:t>мин</a:t>
            </a:r>
            <a:r>
              <a:rPr lang="en-US" sz="2000" dirty="0" smtClean="0"/>
              <a:t> RR 115 /80</a:t>
            </a:r>
          </a:p>
          <a:p>
            <a:r>
              <a:rPr lang="en-US" sz="2000" dirty="0" smtClean="0"/>
              <a:t>Fr.88 RR 12075</a:t>
            </a:r>
          </a:p>
          <a:p>
            <a:r>
              <a:rPr lang="en-US" sz="2000" dirty="0" smtClean="0"/>
              <a:t>Fr-76/</a:t>
            </a:r>
            <a:r>
              <a:rPr lang="en-US" sz="2000" dirty="0" err="1" smtClean="0"/>
              <a:t>мин</a:t>
            </a:r>
            <a:r>
              <a:rPr lang="en-US" sz="2000" dirty="0" smtClean="0"/>
              <a:t>,  R.R.-120/70,</a:t>
            </a:r>
          </a:p>
          <a:p>
            <a:r>
              <a:rPr lang="en-US" sz="2000" dirty="0" smtClean="0"/>
              <a:t>P=85 </a:t>
            </a:r>
            <a:r>
              <a:rPr lang="en-US" sz="2000" dirty="0" err="1" smtClean="0"/>
              <a:t>уд</a:t>
            </a:r>
            <a:r>
              <a:rPr lang="en-US" sz="2000" dirty="0" smtClean="0"/>
              <a:t>/</a:t>
            </a:r>
            <a:r>
              <a:rPr lang="en-US" sz="2000" dirty="0" err="1" smtClean="0"/>
              <a:t>мин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RR - 110/85 F- 74 </a:t>
            </a:r>
          </a:p>
          <a:p>
            <a:r>
              <a:rPr lang="en-US" sz="2000" dirty="0" smtClean="0"/>
              <a:t>RR - 120 / 80 .</a:t>
            </a:r>
          </a:p>
          <a:p>
            <a:r>
              <a:rPr lang="en-US" sz="2000" dirty="0" smtClean="0"/>
              <a:t>RR  -185/100 </a:t>
            </a:r>
            <a:r>
              <a:rPr lang="en-US" sz="2000" dirty="0" err="1" smtClean="0"/>
              <a:t>мм</a:t>
            </a:r>
            <a:r>
              <a:rPr lang="en-US" sz="2000" dirty="0" smtClean="0"/>
              <a:t>  </a:t>
            </a:r>
            <a:r>
              <a:rPr lang="en-US" sz="2000" dirty="0" err="1" smtClean="0"/>
              <a:t>Фр</a:t>
            </a:r>
            <a:r>
              <a:rPr lang="en-US" sz="2000" dirty="0" smtClean="0"/>
              <a:t>-  74уд/</a:t>
            </a:r>
            <a:r>
              <a:rPr lang="en-US" sz="2000" dirty="0" err="1" smtClean="0"/>
              <a:t>имин</a:t>
            </a:r>
            <a:endParaRPr lang="en-US" sz="2000" dirty="0" smtClean="0"/>
          </a:p>
          <a:p>
            <a:r>
              <a:rPr lang="en-US" sz="2000" dirty="0" smtClean="0"/>
              <a:t>RR 120 / 80</a:t>
            </a:r>
          </a:p>
          <a:p>
            <a:r>
              <a:rPr lang="en-US" sz="2000" dirty="0" smtClean="0"/>
              <a:t>RR 130/75; Р 70;.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648200" y="1841242"/>
            <a:ext cx="4495800" cy="5016758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RR 140/90 </a:t>
            </a:r>
            <a:r>
              <a:rPr lang="en-US" sz="2000" dirty="0" err="1" smtClean="0"/>
              <a:t>фр</a:t>
            </a:r>
            <a:r>
              <a:rPr lang="en-US" sz="2000" dirty="0" smtClean="0"/>
              <a:t>.- 68 ,</a:t>
            </a:r>
          </a:p>
          <a:p>
            <a:r>
              <a:rPr lang="en-US" sz="2000" dirty="0" smtClean="0"/>
              <a:t>RR 150/80   СЧ 88 У/М</a:t>
            </a:r>
          </a:p>
          <a:p>
            <a:r>
              <a:rPr lang="en-US" sz="2000" dirty="0" smtClean="0"/>
              <a:t>RR 180/100  mm</a:t>
            </a:r>
          </a:p>
          <a:p>
            <a:r>
              <a:rPr lang="en-US" sz="2000" dirty="0" smtClean="0"/>
              <a:t>RR </a:t>
            </a:r>
            <a:r>
              <a:rPr lang="en-US" sz="2000" dirty="0" err="1" smtClean="0"/>
              <a:t>обичайно</a:t>
            </a:r>
            <a:r>
              <a:rPr lang="en-US" sz="2000" dirty="0" smtClean="0"/>
              <a:t> </a:t>
            </a:r>
            <a:r>
              <a:rPr lang="en-US" sz="2000" dirty="0" err="1" smtClean="0"/>
              <a:t>нормално</a:t>
            </a:r>
            <a:endParaRPr lang="en-US" sz="2000" dirty="0" smtClean="0"/>
          </a:p>
          <a:p>
            <a:r>
              <a:rPr lang="en-US" sz="2000" dirty="0" smtClean="0"/>
              <a:t>RR...120-80.........................;</a:t>
            </a:r>
          </a:p>
          <a:p>
            <a:r>
              <a:rPr lang="en-US" sz="2000" dirty="0" smtClean="0"/>
              <a:t>RR.12080  </a:t>
            </a:r>
          </a:p>
          <a:p>
            <a:r>
              <a:rPr lang="en-US" sz="2000" dirty="0" smtClean="0"/>
              <a:t>RR:  125/80фр. 76</a:t>
            </a:r>
          </a:p>
          <a:p>
            <a:r>
              <a:rPr lang="en-US" sz="2000" dirty="0" smtClean="0"/>
              <a:t>RR120/80 , п-76/</a:t>
            </a:r>
            <a:r>
              <a:rPr lang="en-US" sz="2000" dirty="0" err="1" smtClean="0"/>
              <a:t>мин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RR120/80.P-72/</a:t>
            </a:r>
            <a:r>
              <a:rPr lang="en-US" sz="2000" dirty="0" err="1" smtClean="0"/>
              <a:t>мин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RR125/80:  </a:t>
            </a:r>
            <a:r>
              <a:rPr lang="en-US" sz="2000" dirty="0" err="1" smtClean="0"/>
              <a:t>фр</a:t>
            </a:r>
            <a:r>
              <a:rPr lang="en-US" sz="2000" dirty="0" smtClean="0"/>
              <a:t>. 76</a:t>
            </a:r>
          </a:p>
          <a:p>
            <a:r>
              <a:rPr lang="en-US" sz="2000" dirty="0" smtClean="0"/>
              <a:t>RR135/80 FR 78 УД. </a:t>
            </a:r>
          </a:p>
          <a:p>
            <a:r>
              <a:rPr lang="en-US" sz="2000" dirty="0" smtClean="0"/>
              <a:t>RR140/80</a:t>
            </a:r>
          </a:p>
          <a:p>
            <a:r>
              <a:rPr lang="en-US" sz="2000" dirty="0" smtClean="0"/>
              <a:t>RR140/80 , фр78</a:t>
            </a:r>
          </a:p>
          <a:p>
            <a:r>
              <a:rPr lang="en-US" sz="2000" dirty="0" smtClean="0"/>
              <a:t>АКН 120/80П. и СД.70/</a:t>
            </a:r>
            <a:r>
              <a:rPr lang="en-US" sz="2000" dirty="0" err="1" smtClean="0"/>
              <a:t>мин.ритм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АКН 140/80Ф 68</a:t>
            </a:r>
          </a:p>
          <a:p>
            <a:r>
              <a:rPr lang="en-US" sz="2000" dirty="0" smtClean="0"/>
              <a:t>АН - 120/80. </a:t>
            </a:r>
            <a:r>
              <a:rPr lang="en-US" sz="2000" dirty="0" err="1" smtClean="0"/>
              <a:t>фр</a:t>
            </a:r>
            <a:r>
              <a:rPr lang="en-US" sz="2000" dirty="0" smtClean="0"/>
              <a:t> - 90 </a:t>
            </a:r>
            <a:r>
              <a:rPr lang="en-US" sz="2000" dirty="0" err="1" smtClean="0"/>
              <a:t>уд</a:t>
            </a:r>
            <a:r>
              <a:rPr lang="en-US" sz="2000" dirty="0" smtClean="0"/>
              <a:t>/</a:t>
            </a:r>
            <a:r>
              <a:rPr lang="en-US" sz="2000" dirty="0" err="1" smtClean="0"/>
              <a:t>мин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6" name="Title 9"/>
          <p:cNvSpPr txBox="1">
            <a:spLocks/>
          </p:cNvSpPr>
          <p:nvPr/>
        </p:nvSpPr>
        <p:spPr>
          <a:xfrm>
            <a:off x="3048000" y="0"/>
            <a:ext cx="6096000" cy="1981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Последваща</a:t>
            </a: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обработка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endParaRPr lang="bg-BG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Намиране на фрази и формати за описание на стойности на кръвно налягане</a:t>
            </a:r>
            <a:endParaRPr lang="en-US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03487"/>
            <a:ext cx="44196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АН 120/80</a:t>
            </a:r>
          </a:p>
          <a:p>
            <a:r>
              <a:rPr lang="en-US" dirty="0" smtClean="0"/>
              <a:t>АН- 120/80</a:t>
            </a:r>
          </a:p>
          <a:p>
            <a:r>
              <a:rPr lang="en-US" dirty="0" smtClean="0"/>
              <a:t>АН 130/80; СЧ -70/</a:t>
            </a:r>
            <a:r>
              <a:rPr lang="en-US" dirty="0" err="1" smtClean="0"/>
              <a:t>мин</a:t>
            </a:r>
            <a:r>
              <a:rPr lang="en-US" dirty="0" smtClean="0"/>
              <a:t>.</a:t>
            </a:r>
          </a:p>
          <a:p>
            <a:r>
              <a:rPr lang="en-US" dirty="0" smtClean="0"/>
              <a:t>АН 160/100мм.  СЧ-88/</a:t>
            </a:r>
            <a:r>
              <a:rPr lang="en-US" dirty="0" err="1" smtClean="0"/>
              <a:t>мин</a:t>
            </a:r>
            <a:r>
              <a:rPr lang="en-US" dirty="0" smtClean="0"/>
              <a:t>.</a:t>
            </a:r>
          </a:p>
          <a:p>
            <a:r>
              <a:rPr lang="en-US" dirty="0" smtClean="0"/>
              <a:t>АН 170/110, </a:t>
            </a:r>
            <a:r>
              <a:rPr lang="en-US" dirty="0" err="1" smtClean="0"/>
              <a:t>Сч</a:t>
            </a:r>
            <a:r>
              <a:rPr lang="en-US" dirty="0" smtClean="0"/>
              <a:t> 78/</a:t>
            </a:r>
            <a:r>
              <a:rPr lang="en-US" dirty="0" err="1" smtClean="0"/>
              <a:t>мин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Артериално</a:t>
            </a:r>
            <a:r>
              <a:rPr lang="en-US" dirty="0" smtClean="0"/>
              <a:t> налягане:125/80</a:t>
            </a:r>
          </a:p>
          <a:p>
            <a:r>
              <a:rPr lang="en-US" dirty="0" smtClean="0"/>
              <a:t>АХ </a:t>
            </a:r>
            <a:r>
              <a:rPr lang="en-US" dirty="0" err="1" smtClean="0"/>
              <a:t>до</a:t>
            </a:r>
            <a:r>
              <a:rPr lang="en-US" dirty="0" smtClean="0"/>
              <a:t> </a:t>
            </a:r>
            <a:r>
              <a:rPr lang="en-US" dirty="0" err="1" smtClean="0"/>
              <a:t>макс</a:t>
            </a:r>
            <a:r>
              <a:rPr lang="en-US" dirty="0" smtClean="0"/>
              <a:t>. 180/90 </a:t>
            </a:r>
            <a:r>
              <a:rPr lang="en-US" dirty="0" err="1" smtClean="0"/>
              <a:t>мм</a:t>
            </a:r>
            <a:r>
              <a:rPr lang="en-US" dirty="0" smtClean="0"/>
              <a:t>  </a:t>
            </a:r>
            <a:r>
              <a:rPr lang="en-US" dirty="0" err="1" smtClean="0"/>
              <a:t>пулс</a:t>
            </a:r>
            <a:r>
              <a:rPr lang="en-US" dirty="0" smtClean="0"/>
              <a:t> 90 </a:t>
            </a:r>
            <a:r>
              <a:rPr lang="en-US" dirty="0" err="1" smtClean="0"/>
              <a:t>мин</a:t>
            </a:r>
            <a:endParaRPr lang="en-US" dirty="0" smtClean="0"/>
          </a:p>
          <a:p>
            <a:r>
              <a:rPr lang="en-US" dirty="0" smtClean="0"/>
              <a:t>ІАН 140 /90 ; </a:t>
            </a:r>
            <a:r>
              <a:rPr lang="en-US" dirty="0" err="1" smtClean="0"/>
              <a:t>пулс</a:t>
            </a:r>
            <a:r>
              <a:rPr lang="en-US" dirty="0" smtClean="0"/>
              <a:t> – 80</a:t>
            </a:r>
          </a:p>
          <a:p>
            <a:r>
              <a:rPr lang="en-US" dirty="0" err="1" smtClean="0"/>
              <a:t>Кор</a:t>
            </a:r>
            <a:r>
              <a:rPr lang="en-US" dirty="0" smtClean="0"/>
              <a:t>-Fr-ФА/70,RR140/9</a:t>
            </a:r>
          </a:p>
          <a:p>
            <a:r>
              <a:rPr lang="en-US" dirty="0" err="1" smtClean="0"/>
              <a:t>кр</a:t>
            </a:r>
            <a:r>
              <a:rPr lang="en-US" dirty="0" smtClean="0"/>
              <a:t> нал-135/80,</a:t>
            </a:r>
          </a:p>
          <a:p>
            <a:r>
              <a:rPr lang="en-US" dirty="0" err="1" smtClean="0"/>
              <a:t>Кр</a:t>
            </a:r>
            <a:r>
              <a:rPr lang="en-US" dirty="0" smtClean="0"/>
              <a:t>. </a:t>
            </a:r>
            <a:r>
              <a:rPr lang="en-US" dirty="0" err="1" smtClean="0"/>
              <a:t>нал</a:t>
            </a:r>
            <a:r>
              <a:rPr lang="en-US" dirty="0" smtClean="0"/>
              <a:t>. 160/80 </a:t>
            </a:r>
            <a:r>
              <a:rPr lang="en-US" dirty="0" err="1" smtClean="0"/>
              <a:t>мм</a:t>
            </a:r>
            <a:endParaRPr lang="en-US" dirty="0" smtClean="0"/>
          </a:p>
          <a:p>
            <a:r>
              <a:rPr lang="en-US" dirty="0" err="1" smtClean="0"/>
              <a:t>кр.налягане</a:t>
            </a:r>
            <a:r>
              <a:rPr lang="en-US" dirty="0" smtClean="0"/>
              <a:t> 120/80,фр.80</a:t>
            </a:r>
          </a:p>
          <a:p>
            <a:r>
              <a:rPr lang="en-US" dirty="0" err="1" smtClean="0"/>
              <a:t>кръвно</a:t>
            </a:r>
            <a:r>
              <a:rPr lang="en-US" dirty="0" smtClean="0"/>
              <a:t> </a:t>
            </a:r>
            <a:r>
              <a:rPr lang="en-US" dirty="0" err="1" smtClean="0"/>
              <a:t>налягане</a:t>
            </a:r>
            <a:r>
              <a:rPr lang="en-US" dirty="0" smtClean="0"/>
              <a:t> в </a:t>
            </a:r>
            <a:r>
              <a:rPr lang="en-US" dirty="0" err="1" smtClean="0"/>
              <a:t>норма</a:t>
            </a:r>
            <a:endParaRPr lang="en-US" dirty="0" smtClean="0"/>
          </a:p>
          <a:p>
            <a:r>
              <a:rPr lang="en-US" dirty="0" smtClean="0"/>
              <a:t>П 74 РР 125/85</a:t>
            </a:r>
          </a:p>
          <a:p>
            <a:r>
              <a:rPr lang="en-US" dirty="0" smtClean="0"/>
              <a:t>П= 68    РР=150/90</a:t>
            </a:r>
          </a:p>
          <a:p>
            <a:r>
              <a:rPr lang="en-US" dirty="0" err="1" smtClean="0"/>
              <a:t>пулс</a:t>
            </a:r>
            <a:r>
              <a:rPr lang="en-US" dirty="0" smtClean="0"/>
              <a:t>   70   / м .</a:t>
            </a:r>
          </a:p>
          <a:p>
            <a:r>
              <a:rPr lang="en-US" dirty="0" err="1" smtClean="0"/>
              <a:t>Пулс</a:t>
            </a:r>
            <a:r>
              <a:rPr lang="en-US" dirty="0" smtClean="0"/>
              <a:t> - 69удр/</a:t>
            </a:r>
            <a:r>
              <a:rPr lang="en-US" dirty="0" err="1" smtClean="0"/>
              <a:t>мин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724400" y="1703487"/>
            <a:ext cx="4419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ПУЛС-62; RR-140/80</a:t>
            </a:r>
          </a:p>
          <a:p>
            <a:r>
              <a:rPr lang="en-US" dirty="0" smtClean="0"/>
              <a:t>пулс-70, АН-125/80</a:t>
            </a:r>
          </a:p>
          <a:p>
            <a:r>
              <a:rPr lang="en-US" dirty="0" smtClean="0"/>
              <a:t>Пулс78уд/</a:t>
            </a:r>
            <a:r>
              <a:rPr lang="en-US" dirty="0" err="1" smtClean="0"/>
              <a:t>мин</a:t>
            </a:r>
            <a:endParaRPr lang="en-US" dirty="0" smtClean="0"/>
          </a:p>
          <a:p>
            <a:r>
              <a:rPr lang="en-US" dirty="0" smtClean="0"/>
              <a:t>ПЧ- 100УД/М;  РР145/80 </a:t>
            </a:r>
          </a:p>
          <a:p>
            <a:r>
              <a:rPr lang="en-US" dirty="0" smtClean="0"/>
              <a:t>Р.С.Д.  R.R.130/850 </a:t>
            </a:r>
          </a:p>
          <a:p>
            <a:r>
              <a:rPr lang="en-US" dirty="0" smtClean="0"/>
              <a:t>Р.С.Д. -Фр.72 </a:t>
            </a:r>
            <a:r>
              <a:rPr lang="en-US" dirty="0" err="1" smtClean="0"/>
              <a:t>уд</a:t>
            </a:r>
            <a:r>
              <a:rPr lang="en-US" dirty="0" smtClean="0"/>
              <a:t>/</a:t>
            </a:r>
            <a:r>
              <a:rPr lang="en-US" dirty="0" err="1" smtClean="0"/>
              <a:t>мин</a:t>
            </a:r>
            <a:r>
              <a:rPr lang="en-US" dirty="0" smtClean="0"/>
              <a:t>.</a:t>
            </a:r>
          </a:p>
          <a:p>
            <a:r>
              <a:rPr lang="en-US" dirty="0" smtClean="0"/>
              <a:t>РР- 120/ 80  П- 72</a:t>
            </a:r>
          </a:p>
          <a:p>
            <a:r>
              <a:rPr lang="en-US" dirty="0" smtClean="0"/>
              <a:t>РР 120/80, </a:t>
            </a:r>
            <a:r>
              <a:rPr lang="en-US" dirty="0" err="1" smtClean="0"/>
              <a:t>Фр</a:t>
            </a:r>
            <a:r>
              <a:rPr lang="en-US" dirty="0" smtClean="0"/>
              <a:t>. 78/м.</a:t>
            </a:r>
          </a:p>
          <a:p>
            <a:r>
              <a:rPr lang="en-US" dirty="0" smtClean="0"/>
              <a:t>РР 125/80. </a:t>
            </a:r>
            <a:r>
              <a:rPr lang="en-US" dirty="0" err="1" smtClean="0"/>
              <a:t>Фр</a:t>
            </a:r>
            <a:r>
              <a:rPr lang="en-US" dirty="0" smtClean="0"/>
              <a:t> 75.</a:t>
            </a:r>
          </a:p>
          <a:p>
            <a:r>
              <a:rPr lang="en-US" dirty="0" smtClean="0"/>
              <a:t>РР- 130 </a:t>
            </a:r>
            <a:r>
              <a:rPr lang="en-US" dirty="0" err="1" smtClean="0"/>
              <a:t>на</a:t>
            </a:r>
            <a:r>
              <a:rPr lang="en-US" dirty="0" smtClean="0"/>
              <a:t> 70 , п-68</a:t>
            </a:r>
          </a:p>
          <a:p>
            <a:r>
              <a:rPr lang="en-US" dirty="0" smtClean="0"/>
              <a:t>РР 130-75   Ф- 98</a:t>
            </a:r>
          </a:p>
          <a:p>
            <a:r>
              <a:rPr lang="en-US" dirty="0" err="1" smtClean="0"/>
              <a:t>рр</a:t>
            </a:r>
            <a:r>
              <a:rPr lang="en-US" dirty="0" smtClean="0"/>
              <a:t> 135/80   с.ч-72</a:t>
            </a:r>
          </a:p>
          <a:p>
            <a:r>
              <a:rPr lang="en-US" dirty="0" err="1" smtClean="0"/>
              <a:t>рр</a:t>
            </a:r>
            <a:r>
              <a:rPr lang="en-US" dirty="0" smtClean="0"/>
              <a:t> 140/60</a:t>
            </a:r>
          </a:p>
          <a:p>
            <a:r>
              <a:rPr lang="en-US" dirty="0" smtClean="0"/>
              <a:t>РР 140/80 Р 58/м.</a:t>
            </a:r>
          </a:p>
          <a:p>
            <a:r>
              <a:rPr lang="en-US" dirty="0" smtClean="0"/>
              <a:t>РР 140-75   Ф- 78</a:t>
            </a:r>
          </a:p>
          <a:p>
            <a:r>
              <a:rPr lang="en-US" dirty="0" smtClean="0"/>
              <a:t>рр100 / 60</a:t>
            </a:r>
          </a:p>
          <a:p>
            <a:r>
              <a:rPr lang="en-US" dirty="0" smtClean="0"/>
              <a:t>АН130/90.</a:t>
            </a:r>
          </a:p>
          <a:p>
            <a:r>
              <a:rPr lang="bg-BG" dirty="0" smtClean="0"/>
              <a:t>арт 130/70,</a:t>
            </a:r>
            <a:endParaRPr lang="en-US" dirty="0" smtClean="0"/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6" name="Title 9"/>
          <p:cNvSpPr txBox="1">
            <a:spLocks/>
          </p:cNvSpPr>
          <p:nvPr/>
        </p:nvSpPr>
        <p:spPr>
          <a:xfrm>
            <a:off x="3048000" y="0"/>
            <a:ext cx="6096000" cy="1981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Последваща</a:t>
            </a: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обработка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endParaRPr lang="bg-BG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Намиране на фрази и формати за описание на стойности на кръвно налягане</a:t>
            </a:r>
            <a:endParaRPr lang="en-US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4286"/>
            <a:ext cx="3124200" cy="4801314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РР-115/65, п- 68</a:t>
            </a:r>
          </a:p>
          <a:p>
            <a:r>
              <a:rPr lang="en-US" dirty="0" smtClean="0"/>
              <a:t>РР120/80,фр 68</a:t>
            </a:r>
          </a:p>
          <a:p>
            <a:r>
              <a:rPr lang="en-US" dirty="0" smtClean="0"/>
              <a:t>РР140/80 Р 72&lt;/</a:t>
            </a:r>
            <a:r>
              <a:rPr lang="en-US" dirty="0" err="1" smtClean="0"/>
              <a:t>HState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рр144 82 пулс69</a:t>
            </a:r>
          </a:p>
          <a:p>
            <a:r>
              <a:rPr lang="en-US" dirty="0" smtClean="0"/>
              <a:t>РСД 69/</a:t>
            </a:r>
            <a:r>
              <a:rPr lang="en-US" dirty="0" err="1" smtClean="0"/>
              <a:t>мин</a:t>
            </a:r>
            <a:r>
              <a:rPr lang="en-US" dirty="0" smtClean="0"/>
              <a:t>. РР - 140/80 </a:t>
            </a:r>
            <a:r>
              <a:rPr lang="en-US" dirty="0" err="1" smtClean="0"/>
              <a:t>мм</a:t>
            </a:r>
            <a:endParaRPr lang="en-US" dirty="0" smtClean="0"/>
          </a:p>
          <a:p>
            <a:r>
              <a:rPr lang="en-US" dirty="0" smtClean="0"/>
              <a:t>РСД 75/м. РР </a:t>
            </a:r>
            <a:r>
              <a:rPr lang="en-US" dirty="0" smtClean="0"/>
              <a:t>140/85</a:t>
            </a:r>
            <a:endParaRPr lang="bg-BG" dirty="0" smtClean="0"/>
          </a:p>
          <a:p>
            <a:r>
              <a:rPr lang="en-US" dirty="0" smtClean="0"/>
              <a:t>RR </a:t>
            </a:r>
            <a:r>
              <a:rPr lang="en-US" dirty="0" smtClean="0"/>
              <a:t>135/90</a:t>
            </a:r>
          </a:p>
          <a:p>
            <a:r>
              <a:rPr lang="en-US" dirty="0" smtClean="0"/>
              <a:t>АН...140/90.......  </a:t>
            </a:r>
          </a:p>
          <a:p>
            <a:r>
              <a:rPr lang="en-US" dirty="0" smtClean="0"/>
              <a:t>АН...160/100Хепар</a:t>
            </a:r>
          </a:p>
          <a:p>
            <a:r>
              <a:rPr lang="en-US" dirty="0" smtClean="0"/>
              <a:t>АН120 / 80 ; </a:t>
            </a:r>
            <a:r>
              <a:rPr lang="en-US" dirty="0" err="1" smtClean="0"/>
              <a:t>пулс</a:t>
            </a:r>
            <a:r>
              <a:rPr lang="en-US" dirty="0" smtClean="0"/>
              <a:t> – 80</a:t>
            </a:r>
          </a:p>
          <a:p>
            <a:r>
              <a:rPr lang="en-US" dirty="0" smtClean="0"/>
              <a:t>АН-120/60,фр.88/</a:t>
            </a:r>
            <a:r>
              <a:rPr lang="en-US" dirty="0" err="1" smtClean="0"/>
              <a:t>мин</a:t>
            </a:r>
            <a:r>
              <a:rPr lang="en-US" dirty="0" smtClean="0"/>
              <a:t>.</a:t>
            </a:r>
          </a:p>
          <a:p>
            <a:r>
              <a:rPr lang="en-US" dirty="0" smtClean="0"/>
              <a:t>АН-120/80, СЧ- 72/ </a:t>
            </a:r>
            <a:r>
              <a:rPr lang="en-US" dirty="0" err="1" smtClean="0"/>
              <a:t>мин</a:t>
            </a:r>
            <a:r>
              <a:rPr lang="en-US" dirty="0" smtClean="0"/>
              <a:t>.</a:t>
            </a:r>
            <a:endParaRPr lang="bg-BG" dirty="0" smtClean="0"/>
          </a:p>
          <a:p>
            <a:r>
              <a:rPr lang="en-US" dirty="0" smtClean="0"/>
              <a:t>Ф 78 АН135/60</a:t>
            </a:r>
          </a:p>
          <a:p>
            <a:r>
              <a:rPr lang="en-US" dirty="0" smtClean="0"/>
              <a:t>-Ф-78/МИН, RR140/80</a:t>
            </a:r>
          </a:p>
          <a:p>
            <a:r>
              <a:rPr lang="en-US" dirty="0" smtClean="0"/>
              <a:t>Ф80 АН 130/70</a:t>
            </a:r>
          </a:p>
          <a:p>
            <a:r>
              <a:rPr lang="en-US" dirty="0" err="1" smtClean="0"/>
              <a:t>фр</a:t>
            </a:r>
            <a:r>
              <a:rPr lang="en-US" dirty="0" smtClean="0"/>
              <a:t> 69 </a:t>
            </a:r>
            <a:r>
              <a:rPr lang="en-US" dirty="0" err="1" smtClean="0"/>
              <a:t>мин</a:t>
            </a:r>
            <a:endParaRPr lang="en-US" dirty="0" smtClean="0"/>
          </a:p>
          <a:p>
            <a:r>
              <a:rPr lang="en-US" dirty="0" smtClean="0"/>
              <a:t>ФР. 78 УД. РР - </a:t>
            </a:r>
            <a:r>
              <a:rPr lang="en-US" dirty="0" smtClean="0"/>
              <a:t>150/95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124200" y="1897797"/>
            <a:ext cx="6019800" cy="4801314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ССС-RR-125/85; </a:t>
            </a:r>
            <a:r>
              <a:rPr lang="en-US" dirty="0" err="1" smtClean="0"/>
              <a:t>нормофреквентна</a:t>
            </a:r>
            <a:r>
              <a:rPr lang="en-US" dirty="0" smtClean="0"/>
              <a:t> дейност-68у/м,</a:t>
            </a:r>
          </a:p>
          <a:p>
            <a:r>
              <a:rPr lang="en-US" dirty="0" smtClean="0"/>
              <a:t>ССС-RR-140/80;син.ритъм,фр-72у/м;</a:t>
            </a:r>
          </a:p>
          <a:p>
            <a:r>
              <a:rPr lang="en-US" dirty="0" err="1" smtClean="0"/>
              <a:t>Сч</a:t>
            </a:r>
            <a:r>
              <a:rPr lang="en-US" dirty="0" smtClean="0"/>
              <a:t> 88/</a:t>
            </a:r>
            <a:r>
              <a:rPr lang="en-US" dirty="0" err="1" smtClean="0"/>
              <a:t>минРР</a:t>
            </a:r>
            <a:r>
              <a:rPr lang="en-US" dirty="0" smtClean="0"/>
              <a:t> 100/70</a:t>
            </a:r>
          </a:p>
          <a:p>
            <a:r>
              <a:rPr lang="ru-RU" dirty="0" smtClean="0"/>
              <a:t>обичайни </a:t>
            </a:r>
            <a:r>
              <a:rPr lang="ru-RU" dirty="0" smtClean="0"/>
              <a:t>стойности  на RR   между  120-14080</a:t>
            </a:r>
          </a:p>
          <a:p>
            <a:r>
              <a:rPr lang="ru-RU" dirty="0" smtClean="0"/>
              <a:t>ритмична сърдечна дейност  с  честота ~  71  уд.1мин., тонове-глухи ; RR-  </a:t>
            </a:r>
            <a:r>
              <a:rPr lang="ru-RU" dirty="0" smtClean="0"/>
              <a:t>14080</a:t>
            </a:r>
          </a:p>
          <a:p>
            <a:r>
              <a:rPr lang="en-US" dirty="0" smtClean="0"/>
              <a:t>РСД 80/</a:t>
            </a:r>
            <a:r>
              <a:rPr lang="en-US" dirty="0" err="1" smtClean="0"/>
              <a:t>мин,ясни</a:t>
            </a:r>
            <a:r>
              <a:rPr lang="en-US" dirty="0" smtClean="0"/>
              <a:t> </a:t>
            </a:r>
            <a:r>
              <a:rPr lang="en-US" dirty="0" err="1" smtClean="0"/>
              <a:t>тонове,АН</a:t>
            </a:r>
            <a:r>
              <a:rPr lang="en-US" dirty="0" smtClean="0"/>
              <a:t> 120/70,</a:t>
            </a:r>
          </a:p>
          <a:p>
            <a:r>
              <a:rPr lang="en-US" dirty="0" smtClean="0"/>
              <a:t>РСД 84/МИН. ЯСНИ СТ АН 112/80</a:t>
            </a:r>
          </a:p>
          <a:p>
            <a:r>
              <a:rPr lang="en-US" dirty="0" smtClean="0"/>
              <a:t>РСД Фр.60 у/</a:t>
            </a:r>
            <a:r>
              <a:rPr lang="en-US" dirty="0" err="1" smtClean="0"/>
              <a:t>мин</a:t>
            </a:r>
            <a:r>
              <a:rPr lang="en-US" dirty="0" smtClean="0"/>
              <a:t> РР120/70</a:t>
            </a:r>
          </a:p>
          <a:p>
            <a:r>
              <a:rPr lang="en-US" dirty="0" smtClean="0"/>
              <a:t>РСД.РР100\80.</a:t>
            </a:r>
          </a:p>
          <a:p>
            <a:r>
              <a:rPr lang="en-US" dirty="0" smtClean="0"/>
              <a:t>С.Д.ФРЕКВ.70 УД/МИН.РР 130/70.</a:t>
            </a:r>
          </a:p>
          <a:p>
            <a:r>
              <a:rPr lang="en-US" dirty="0" err="1" smtClean="0"/>
              <a:t>с.дейност_с.ч</a:t>
            </a:r>
            <a:r>
              <a:rPr lang="en-US" dirty="0" smtClean="0"/>
              <a:t> 85/</a:t>
            </a:r>
            <a:r>
              <a:rPr lang="en-US" dirty="0" err="1" smtClean="0"/>
              <a:t>минута_RR</a:t>
            </a:r>
            <a:r>
              <a:rPr lang="en-US" dirty="0" smtClean="0"/>
              <a:t> 140/90 mm Hg</a:t>
            </a:r>
          </a:p>
          <a:p>
            <a:r>
              <a:rPr lang="en-US" dirty="0" smtClean="0"/>
              <a:t>САН 130/ ДАН 80, СЧ~ 80 у/ </a:t>
            </a:r>
            <a:r>
              <a:rPr lang="en-US" dirty="0" err="1" smtClean="0"/>
              <a:t>мин</a:t>
            </a:r>
            <a:r>
              <a:rPr lang="en-US" dirty="0" smtClean="0"/>
              <a:t>.</a:t>
            </a:r>
          </a:p>
          <a:p>
            <a:r>
              <a:rPr lang="en-US" dirty="0" smtClean="0"/>
              <a:t>САН130 /ДАН 80</a:t>
            </a:r>
          </a:p>
          <a:p>
            <a:r>
              <a:rPr lang="en-US" dirty="0" err="1" smtClean="0"/>
              <a:t>синусов</a:t>
            </a:r>
            <a:r>
              <a:rPr lang="en-US" dirty="0" smtClean="0"/>
              <a:t> ритъм_с.ч.85/</a:t>
            </a:r>
            <a:r>
              <a:rPr lang="en-US" dirty="0" err="1" smtClean="0"/>
              <a:t>минута_обременяване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smtClean="0"/>
              <a:t>ЛК</a:t>
            </a:r>
            <a:endParaRPr lang="bg-BG" dirty="0" smtClean="0"/>
          </a:p>
          <a:p>
            <a:r>
              <a:rPr lang="en-US" dirty="0" smtClean="0"/>
              <a:t>Фр.66/</a:t>
            </a:r>
            <a:r>
              <a:rPr lang="en-US" dirty="0" err="1" smtClean="0"/>
              <a:t>мин</a:t>
            </a:r>
            <a:r>
              <a:rPr lang="en-US" dirty="0" smtClean="0"/>
              <a:t>. РР170/90.</a:t>
            </a:r>
          </a:p>
          <a:p>
            <a:r>
              <a:rPr lang="en-US" dirty="0" smtClean="0"/>
              <a:t>фр69уд/</a:t>
            </a:r>
            <a:r>
              <a:rPr lang="en-US" dirty="0" err="1" smtClean="0"/>
              <a:t>мин</a:t>
            </a:r>
            <a:endParaRPr lang="en-US" dirty="0" smtClean="0"/>
          </a:p>
        </p:txBody>
      </p:sp>
      <p:pic>
        <p:nvPicPr>
          <p:cNvPr id="6" name="Picture 5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3048000" y="0"/>
            <a:ext cx="6096000" cy="1981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Последваща</a:t>
            </a: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обработка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endParaRPr lang="bg-BG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Намиране на фрази и формати за описание на стойности на кръвно налягане</a:t>
            </a:r>
            <a:endParaRPr lang="en-US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600200"/>
            <a:ext cx="9144000" cy="5909310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bg-BG" dirty="0" smtClean="0"/>
              <a:t>Рр110/70</a:t>
            </a:r>
            <a:endParaRPr lang="en-US" dirty="0" smtClean="0"/>
          </a:p>
          <a:p>
            <a:r>
              <a:rPr lang="bg-BG" dirty="0" smtClean="0"/>
              <a:t>ритм.сърд.дейност, 140/90</a:t>
            </a:r>
            <a:endParaRPr lang="en-US" dirty="0" smtClean="0"/>
          </a:p>
          <a:p>
            <a:r>
              <a:rPr lang="en-US" dirty="0" err="1" smtClean="0"/>
              <a:t>ритмична</a:t>
            </a:r>
            <a:r>
              <a:rPr lang="en-US" dirty="0" smtClean="0"/>
              <a:t> RR130/80, </a:t>
            </a:r>
            <a:r>
              <a:rPr lang="en-US" dirty="0" err="1" smtClean="0"/>
              <a:t>фр</a:t>
            </a:r>
            <a:r>
              <a:rPr lang="en-US" dirty="0" smtClean="0"/>
              <a:t>. 70</a:t>
            </a:r>
          </a:p>
          <a:p>
            <a:r>
              <a:rPr lang="en-US" dirty="0" smtClean="0"/>
              <a:t>РИТМИЧНА СЪРД. ДЕЙНОСТ-74 УД/МИН. РР 140/80.</a:t>
            </a:r>
          </a:p>
          <a:p>
            <a:r>
              <a:rPr lang="bg-BG" dirty="0" smtClean="0"/>
              <a:t>Кръвно налягане :150/85</a:t>
            </a:r>
            <a:endParaRPr lang="en-US" dirty="0" smtClean="0"/>
          </a:p>
          <a:p>
            <a:r>
              <a:rPr lang="en-US" dirty="0" err="1" smtClean="0"/>
              <a:t>ритмична</a:t>
            </a:r>
            <a:r>
              <a:rPr lang="en-US" dirty="0" smtClean="0"/>
              <a:t> </a:t>
            </a:r>
            <a:r>
              <a:rPr lang="en-US" dirty="0" err="1" smtClean="0"/>
              <a:t>сърдечна</a:t>
            </a:r>
            <a:r>
              <a:rPr lang="en-US" dirty="0" smtClean="0"/>
              <a:t> </a:t>
            </a:r>
            <a:r>
              <a:rPr lang="en-US" dirty="0" err="1" smtClean="0"/>
              <a:t>дейност</a:t>
            </a:r>
            <a:r>
              <a:rPr lang="en-US" dirty="0" smtClean="0"/>
              <a:t>  с  </a:t>
            </a:r>
            <a:r>
              <a:rPr lang="en-US" dirty="0" err="1" smtClean="0"/>
              <a:t>честота</a:t>
            </a:r>
            <a:r>
              <a:rPr lang="en-US" dirty="0" smtClean="0"/>
              <a:t> ~ 78  уд.1мин., </a:t>
            </a:r>
            <a:r>
              <a:rPr lang="en-US" dirty="0" err="1" smtClean="0"/>
              <a:t>тонове-леко</a:t>
            </a:r>
            <a:endParaRPr lang="en-US" dirty="0" smtClean="0"/>
          </a:p>
          <a:p>
            <a:r>
              <a:rPr lang="bg-BG" dirty="0" smtClean="0"/>
              <a:t>Рр110/70</a:t>
            </a:r>
            <a:endParaRPr lang="en-US" dirty="0" smtClean="0"/>
          </a:p>
          <a:p>
            <a:r>
              <a:rPr lang="en-US" dirty="0" smtClean="0"/>
              <a:t>РР 130/80, </a:t>
            </a:r>
            <a:r>
              <a:rPr lang="en-US" dirty="0" err="1" smtClean="0"/>
              <a:t>ритм</a:t>
            </a:r>
            <a:r>
              <a:rPr lang="en-US" dirty="0" smtClean="0"/>
              <a:t>. </a:t>
            </a:r>
            <a:r>
              <a:rPr lang="en-US" dirty="0" err="1" smtClean="0"/>
              <a:t>сърд</a:t>
            </a:r>
            <a:r>
              <a:rPr lang="en-US" dirty="0" smtClean="0"/>
              <a:t>. </a:t>
            </a:r>
            <a:r>
              <a:rPr lang="en-US" dirty="0" err="1" smtClean="0"/>
              <a:t>дейност.п</a:t>
            </a:r>
            <a:r>
              <a:rPr lang="en-US" dirty="0" smtClean="0"/>
              <a:t>. 76 </a:t>
            </a:r>
            <a:r>
              <a:rPr lang="en-US" dirty="0" err="1" smtClean="0"/>
              <a:t>уд</a:t>
            </a:r>
            <a:r>
              <a:rPr lang="en-US" dirty="0" smtClean="0"/>
              <a:t>./</a:t>
            </a:r>
            <a:r>
              <a:rPr lang="en-US" dirty="0" err="1" smtClean="0"/>
              <a:t>мин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приглушени</a:t>
            </a:r>
            <a:r>
              <a:rPr lang="en-US" dirty="0" smtClean="0"/>
              <a:t>  ; RR-  11070   ;</a:t>
            </a:r>
          </a:p>
          <a:p>
            <a:r>
              <a:rPr lang="en-US" dirty="0" smtClean="0"/>
              <a:t>РИТМИЧНА СЪРДЕЧНА ДЕЙНОСТ 68 УД. / МИН.  RR 135/85.</a:t>
            </a:r>
          </a:p>
          <a:p>
            <a:r>
              <a:rPr lang="en-US" dirty="0" err="1" smtClean="0"/>
              <a:t>ритмична</a:t>
            </a:r>
            <a:r>
              <a:rPr lang="en-US" dirty="0" smtClean="0"/>
              <a:t> </a:t>
            </a:r>
            <a:r>
              <a:rPr lang="en-US" dirty="0" err="1" smtClean="0"/>
              <a:t>сърдечна</a:t>
            </a:r>
            <a:r>
              <a:rPr lang="en-US" dirty="0" smtClean="0"/>
              <a:t> </a:t>
            </a:r>
            <a:r>
              <a:rPr lang="en-US" dirty="0" err="1" smtClean="0"/>
              <a:t>дейност</a:t>
            </a:r>
            <a:r>
              <a:rPr lang="en-US" dirty="0" smtClean="0"/>
              <a:t> 68/</a:t>
            </a:r>
            <a:r>
              <a:rPr lang="en-US" dirty="0" err="1" smtClean="0"/>
              <a:t>мин</a:t>
            </a:r>
            <a:r>
              <a:rPr lang="en-US" dirty="0" smtClean="0"/>
              <a:t>.,  АН140/90.</a:t>
            </a:r>
          </a:p>
          <a:p>
            <a:r>
              <a:rPr lang="en-US" dirty="0" err="1" smtClean="0"/>
              <a:t>Фреквенция</a:t>
            </a:r>
            <a:r>
              <a:rPr lang="en-US" dirty="0" smtClean="0"/>
              <a:t> </a:t>
            </a:r>
            <a:r>
              <a:rPr lang="en-US" dirty="0" err="1" smtClean="0"/>
              <a:t>около</a:t>
            </a:r>
            <a:r>
              <a:rPr lang="en-US" dirty="0" smtClean="0"/>
              <a:t> 72 </a:t>
            </a:r>
            <a:r>
              <a:rPr lang="en-US" dirty="0" err="1" smtClean="0"/>
              <a:t>удара</a:t>
            </a:r>
            <a:r>
              <a:rPr lang="en-US" dirty="0" smtClean="0"/>
              <a:t> в </a:t>
            </a:r>
            <a:r>
              <a:rPr lang="en-US" dirty="0" err="1" smtClean="0"/>
              <a:t>минута</a:t>
            </a:r>
            <a:r>
              <a:rPr lang="en-US" dirty="0" smtClean="0"/>
              <a:t>.</a:t>
            </a:r>
            <a:endParaRPr lang="bg-BG" dirty="0" smtClean="0"/>
          </a:p>
          <a:p>
            <a:r>
              <a:rPr lang="bg-BG" dirty="0" smtClean="0"/>
              <a:t>Поддържа кр.налягане </a:t>
            </a:r>
            <a:r>
              <a:rPr lang="bg-BG" dirty="0" smtClean="0"/>
              <a:t>120-150/85-90</a:t>
            </a:r>
          </a:p>
          <a:p>
            <a:r>
              <a:rPr lang="bg-BG" dirty="0" smtClean="0"/>
              <a:t>р.с.д. р-80 , </a:t>
            </a:r>
            <a:r>
              <a:rPr lang="bg-BG" dirty="0" smtClean="0"/>
              <a:t>ан-13080</a:t>
            </a:r>
          </a:p>
          <a:p>
            <a:r>
              <a:rPr lang="ru-RU" dirty="0" smtClean="0"/>
              <a:t>ритмична сърдечна дейност ТА-13080,пулс-72 в </a:t>
            </a:r>
            <a:r>
              <a:rPr lang="ru-RU" dirty="0" smtClean="0"/>
              <a:t>минута</a:t>
            </a:r>
          </a:p>
          <a:p>
            <a:r>
              <a:rPr lang="ru-RU" dirty="0" smtClean="0"/>
              <a:t>АН ПО  ВРЕМЕ  НА  ПРИСТЪПА 15595  АН , А  СЛЕД  35 МИН.- </a:t>
            </a:r>
            <a:r>
              <a:rPr lang="ru-RU" dirty="0" smtClean="0"/>
              <a:t>13080</a:t>
            </a:r>
          </a:p>
          <a:p>
            <a:r>
              <a:rPr lang="ru-RU" dirty="0" smtClean="0"/>
              <a:t>RR 170  100-13080-при повторно </a:t>
            </a:r>
            <a:r>
              <a:rPr lang="ru-RU" dirty="0" smtClean="0"/>
              <a:t>измерване</a:t>
            </a:r>
          </a:p>
          <a:p>
            <a:r>
              <a:rPr lang="bg-BG" dirty="0" smtClean="0"/>
              <a:t>РР-100-11060-70</a:t>
            </a:r>
          </a:p>
          <a:p>
            <a:r>
              <a:rPr lang="ru-RU" dirty="0" smtClean="0"/>
              <a:t>Следи АН,което напоследък  е в ктойностти  150-16090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3048000" y="0"/>
            <a:ext cx="6096000" cy="1981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Последваща</a:t>
            </a: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обработка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endParaRPr lang="bg-BG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Намиране на фрази и формати за описание на стойности на кръвно налягане</a:t>
            </a:r>
            <a:endParaRPr lang="en-US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3" name="Title 9"/>
          <p:cNvSpPr txBox="1">
            <a:spLocks/>
          </p:cNvSpPr>
          <p:nvPr/>
        </p:nvSpPr>
        <p:spPr>
          <a:xfrm>
            <a:off x="3048000" y="0"/>
            <a:ext cx="6096000" cy="19812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Тестова </a:t>
            </a:r>
            <a:r>
              <a:rPr kumimoji="0" lang="bg-BG" sz="2800" b="1" i="0" u="none" strike="noStrike" kern="1200" cap="none" spc="35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обработка</a:t>
            </a:r>
            <a:r>
              <a:rPr kumimoji="0" lang="bg-BG" sz="2800" b="1" i="0" u="none" strike="noStrike" kern="1200" cap="none" spc="35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endParaRPr lang="bg-BG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Намиране на положителни  фрази с разпознато описание на стойности на кръвно налягане и анализ на фразите, в които не е разпозната стойност</a:t>
            </a:r>
            <a:endParaRPr lang="en-US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883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,00,20,02,105,2012-10-05,004818,43,2,130,80,yes,HState,</a:t>
            </a:r>
            <a:r>
              <a:rPr lang="bg-BG" dirty="0" smtClean="0"/>
              <a:t>Пулмолеко отсл.-везик. дишане.Кор-ритмична нормофреквентна сърд. дейност фр.67/мин.</a:t>
            </a:r>
            <a:r>
              <a:rPr lang="bg-BG" dirty="0" smtClean="0">
                <a:solidFill>
                  <a:schemeClr val="accent2"/>
                </a:solidFill>
              </a:rPr>
              <a:t>РР130/80</a:t>
            </a:r>
            <a:r>
              <a:rPr lang="bg-BG" dirty="0" smtClean="0"/>
              <a:t> .Корем- мек спокоен. Сукусио реналис-двустр. отр.(-). Крайници-б.о.</a:t>
            </a:r>
          </a:p>
          <a:p>
            <a:r>
              <a:rPr lang="en-US" dirty="0" smtClean="0"/>
              <a:t>,10,20,02,3217011,2012-10-04,002723,74,2,130,80,yes,HState,</a:t>
            </a:r>
            <a:r>
              <a:rPr lang="bg-BG" dirty="0" smtClean="0"/>
              <a:t>Вез. дишане ,ритм. сърд. дейност, приглушени сърд. тонове.</a:t>
            </a:r>
            <a:r>
              <a:rPr lang="bg-BG" dirty="0" smtClean="0">
                <a:solidFill>
                  <a:schemeClr val="accent2"/>
                </a:solidFill>
              </a:rPr>
              <a:t>АН130/80</a:t>
            </a:r>
            <a:r>
              <a:rPr lang="bg-BG" dirty="0" smtClean="0"/>
              <a:t>. Намалена конвергенция.Отпуснат ляв устен ъгъл. Хемихипестезия  в ляво. Хипестезия по дистален тип. СНР по-живи в дясно. Липсват ахилоив р-си. Без патологични и менингиални знаци. спокоен</a:t>
            </a:r>
            <a:r>
              <a:rPr lang="bg-BG" dirty="0" smtClean="0"/>
              <a:t>.,</a:t>
            </a:r>
            <a:r>
              <a:rPr lang="bg-BG" dirty="0" smtClean="0"/>
              <a:t>05,20,02,5967995,2012-11-20,000462,43,2,140,80,</a:t>
            </a:r>
            <a:r>
              <a:rPr lang="en-US" dirty="0" err="1" smtClean="0"/>
              <a:t>yes,HState</a:t>
            </a:r>
            <a:r>
              <a:rPr lang="en-US" dirty="0" smtClean="0"/>
              <a:t>,</a:t>
            </a:r>
            <a:r>
              <a:rPr lang="bg-BG" dirty="0" smtClean="0"/>
              <a:t>Кожа-запазен тургор и тонус. Видими лигавици -розови. Пикничен хабитус. Изразена подкожна мастна тъкан с центрипетален тип на разпределение. Щит. жлеза- неувеличена   Пулмо:везикуларно дишане.  Кор: РСД,    </a:t>
            </a:r>
            <a:r>
              <a:rPr lang="en-US" dirty="0" smtClean="0">
                <a:solidFill>
                  <a:schemeClr val="accent2"/>
                </a:solidFill>
              </a:rPr>
              <a:t>RR: 140/80     </a:t>
            </a:r>
            <a:r>
              <a:rPr lang="bg-BG" dirty="0" smtClean="0"/>
              <a:t>Корем: мек, палпаторно неболезнен.Черен дроб и слезка- неувеличени. Крайници: без отоци , запазени </a:t>
            </a:r>
            <a:r>
              <a:rPr lang="bg-BG" dirty="0" smtClean="0"/>
              <a:t>пулсации</a:t>
            </a:r>
            <a:endParaRPr lang="bg-BG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304800"/>
          <a:ext cx="8305799" cy="595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9144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76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&lt;Examine&gt;Вж Епикриза ИБ - 10303 /17.04.2013 г. на Псих.кл.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2249031"/>
            <a:ext cx="9144000" cy="2246769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&lt;Examine&gt;</a:t>
            </a:r>
            <a:r>
              <a:rPr lang="bg-BG" sz="2000" b="1" dirty="0" smtClean="0"/>
              <a:t>Глюкоза: 6.4 </a:t>
            </a:r>
            <a:r>
              <a:rPr lang="en-US" sz="2000" b="1" dirty="0" err="1" smtClean="0"/>
              <a:t>mmol</a:t>
            </a:r>
            <a:r>
              <a:rPr lang="en-US" sz="2000" b="1" dirty="0" smtClean="0"/>
              <a:t>/l 3.50-5.60; </a:t>
            </a:r>
            <a:r>
              <a:rPr lang="bg-BG" sz="2000" b="1" dirty="0" smtClean="0"/>
              <a:t>Холестерол: 6.0 </a:t>
            </a:r>
            <a:r>
              <a:rPr lang="en-US" sz="2000" b="1" dirty="0" err="1" smtClean="0"/>
              <a:t>mmol</a:t>
            </a:r>
            <a:r>
              <a:rPr lang="en-US" sz="2000" b="1" dirty="0" smtClean="0"/>
              <a:t>/l 3.20-5.20; </a:t>
            </a:r>
            <a:r>
              <a:rPr lang="bg-BG" sz="2000" b="1" dirty="0" smtClean="0"/>
              <a:t>Триглицериди: 4.3 </a:t>
            </a:r>
            <a:r>
              <a:rPr lang="en-US" sz="2000" b="1" dirty="0" err="1" smtClean="0"/>
              <a:t>mmol</a:t>
            </a:r>
            <a:r>
              <a:rPr lang="en-US" sz="2000" b="1" dirty="0" smtClean="0"/>
              <a:t>/l 0.70-1.70; </a:t>
            </a:r>
            <a:r>
              <a:rPr lang="bg-BG" sz="2000" b="1" dirty="0" smtClean="0"/>
              <a:t>Кръвна картина - поне осем от посочените показатели или повече: хемоглобин, еритроцити, левкоцити, хематокрит,  тромбоцити, </a:t>
            </a:r>
            <a:r>
              <a:rPr lang="en-US" sz="2000" b="1" dirty="0" smtClean="0"/>
              <a:t>MCV, MCH, MCHC: ; </a:t>
            </a:r>
            <a:r>
              <a:rPr lang="bg-BG" sz="2000" b="1" dirty="0" smtClean="0"/>
              <a:t>Хемоглобин: 136 </a:t>
            </a:r>
            <a:r>
              <a:rPr lang="en-US" sz="2000" b="1" dirty="0" smtClean="0"/>
              <a:t>g/l 120.00-180.00; </a:t>
            </a:r>
            <a:r>
              <a:rPr lang="bg-BG" sz="2000" b="1" dirty="0" smtClean="0"/>
              <a:t>Еритроцити: 4.3 </a:t>
            </a:r>
            <a:r>
              <a:rPr lang="en-US" sz="2000" b="1" dirty="0" smtClean="0"/>
              <a:t>T/l 4.20-6.20; </a:t>
            </a:r>
            <a:r>
              <a:rPr lang="bg-BG" sz="2000" b="1" dirty="0" smtClean="0"/>
              <a:t>Левкоцити: 9.5 </a:t>
            </a:r>
            <a:r>
              <a:rPr lang="en-US" sz="2000" b="1" dirty="0" smtClean="0"/>
              <a:t>G/l 3.50-10.50; </a:t>
            </a:r>
            <a:r>
              <a:rPr lang="bg-BG" sz="2000" b="1" dirty="0" smtClean="0"/>
              <a:t>Хематокрит: 38 % 37.00-54.00; Тромбоцити: 334 </a:t>
            </a:r>
            <a:r>
              <a:rPr lang="en-US" sz="2000" b="1" dirty="0" smtClean="0"/>
              <a:t>G/l 140.00-440.00; MCV: 87 fl 82.00-98.00; MCH: 31 pg 28.00-33.00; MCHC: 360 g/l 330.00-350.00;&lt;/Examine&gt;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449669"/>
            <a:ext cx="9144000" cy="1323439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&lt;Examine&gt;</a:t>
            </a:r>
            <a:r>
              <a:rPr lang="bg-BG" sz="2000" b="1" dirty="0" smtClean="0"/>
              <a:t>Извършена процедура: Ехокардиография - резултат: Интактен клапен апарат с непроменен кръвоток.ЛП-35мм. ТДР/ТСР-50/33мм.   ФС-35%.    ФИ-64%.    ДК-23/3мм.    МКП/ЗСЛК-1212мм.  Камерна кинетика</a:t>
            </a:r>
            <a:r>
              <a:rPr lang="en-US" sz="2000" b="1" dirty="0" smtClean="0"/>
              <a:t> </a:t>
            </a:r>
            <a:r>
              <a:rPr lang="bg-BG" sz="2000" b="1" dirty="0" smtClean="0"/>
              <a:t>запазена.Перикард-б.о.;;</a:t>
            </a:r>
            <a:r>
              <a:rPr lang="en-US" sz="2000" b="1" dirty="0" smtClean="0"/>
              <a:t> </a:t>
            </a:r>
            <a:r>
              <a:rPr lang="bg-BG" sz="2000" b="1" dirty="0" smtClean="0"/>
              <a:t>&lt;/</a:t>
            </a:r>
            <a:r>
              <a:rPr lang="en-US" sz="2000" b="1" dirty="0" smtClean="0"/>
              <a:t>Examine&gt;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4626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&lt;Examine&gt;Изследвания, назначени в други леч. заведения: КЗП-13,8-17,9-19,8/15ч/-24,2/19ч/-17,9/22ч/-при36+0+20Е-23,07,2013г: ;&lt;/Examine&gt;</a:t>
            </a:r>
            <a:endParaRPr lang="en-US" sz="2000" b="1" dirty="0"/>
          </a:p>
        </p:txBody>
      </p:sp>
      <p:pic>
        <p:nvPicPr>
          <p:cNvPr id="7" name="Picture 6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3048000" y="0"/>
            <a:ext cx="6096000" cy="1981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Примери за данни за други видове изследвания</a:t>
            </a:r>
            <a:endParaRPr lang="en-US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981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&lt;</a:t>
            </a:r>
            <a:r>
              <a:rPr lang="en-US" sz="2000" b="1" dirty="0" err="1" smtClean="0"/>
              <a:t>Anamnesa</a:t>
            </a:r>
            <a:r>
              <a:rPr lang="en-US" sz="2000" b="1" dirty="0" smtClean="0"/>
              <a:t>&gt;</a:t>
            </a:r>
            <a:r>
              <a:rPr lang="bg-BG" sz="2000" b="1" dirty="0" smtClean="0"/>
              <a:t>ЛП 45 мм ДП 41 мм АоК 33 мм АоК- фибр. промени </a:t>
            </a:r>
            <a:r>
              <a:rPr lang="en-US" sz="2000" b="1" dirty="0" smtClean="0"/>
              <a:t>V</a:t>
            </a:r>
            <a:r>
              <a:rPr lang="bg-BG" sz="2000" b="1" dirty="0" smtClean="0"/>
              <a:t>м 1.21 м/сек Вър.Гр 5.6 ммЖв МКл - фибр. промени </a:t>
            </a:r>
            <a:r>
              <a:rPr lang="en-US" sz="2000" b="1" dirty="0" smtClean="0"/>
              <a:t>V</a:t>
            </a:r>
            <a:r>
              <a:rPr lang="bg-BG" sz="2000" b="1" dirty="0" smtClean="0"/>
              <a:t>е 0.56 м/сек </a:t>
            </a:r>
            <a:r>
              <a:rPr lang="en-US" sz="2000" b="1" dirty="0" smtClean="0"/>
              <a:t>V</a:t>
            </a:r>
            <a:r>
              <a:rPr lang="bg-BG" sz="2000" b="1" dirty="0" smtClean="0"/>
              <a:t>а 0.91 мсек ВД 263 мсек ВИВР 112 мсек Регург. ІІ ст&lt;/</a:t>
            </a:r>
            <a:r>
              <a:rPr lang="en-US" sz="2000" b="1" dirty="0" err="1" smtClean="0"/>
              <a:t>Anamnesa</a:t>
            </a:r>
            <a:r>
              <a:rPr lang="en-US" sz="2000" b="1" dirty="0" smtClean="0"/>
              <a:t>&gt;&lt;</a:t>
            </a:r>
            <a:r>
              <a:rPr lang="en-US" sz="2000" b="1" dirty="0" err="1" smtClean="0"/>
              <a:t>Hstate</a:t>
            </a:r>
            <a:r>
              <a:rPr lang="en-US" sz="2000" b="1" dirty="0" smtClean="0"/>
              <a:t>&gt;</a:t>
            </a:r>
            <a:r>
              <a:rPr lang="bg-BG" sz="2000" b="1" dirty="0" smtClean="0"/>
              <a:t>ТКл - фибр. промени </a:t>
            </a:r>
            <a:r>
              <a:rPr lang="en-US" sz="2000" b="1" dirty="0" smtClean="0"/>
              <a:t>V</a:t>
            </a:r>
            <a:r>
              <a:rPr lang="bg-BG" sz="2000" b="1" dirty="0" smtClean="0"/>
              <a:t>е 0.47 м/сек </a:t>
            </a:r>
            <a:r>
              <a:rPr lang="en-US" sz="2000" b="1" dirty="0" smtClean="0"/>
              <a:t>V</a:t>
            </a:r>
            <a:r>
              <a:rPr lang="bg-BG" sz="2000" b="1" dirty="0" smtClean="0"/>
              <a:t>а 0.39 м/сек ПКл </a:t>
            </a:r>
            <a:r>
              <a:rPr lang="en-US" sz="2000" b="1" dirty="0" smtClean="0"/>
              <a:t>V</a:t>
            </a:r>
            <a:r>
              <a:rPr lang="bg-BG" sz="2000" b="1" dirty="0" smtClean="0"/>
              <a:t>м 0.84 м/сек Врх ГР. 2.4 мм/жв&lt;/</a:t>
            </a:r>
            <a:r>
              <a:rPr lang="en-US" sz="2000" b="1" dirty="0" err="1" smtClean="0"/>
              <a:t>Hstate</a:t>
            </a:r>
            <a:r>
              <a:rPr lang="en-US" sz="2000" b="1" dirty="0" smtClean="0"/>
              <a:t>&gt;&lt;Examine&gt;</a:t>
            </a:r>
            <a:r>
              <a:rPr lang="bg-BG" sz="2000" b="1" dirty="0" smtClean="0"/>
              <a:t>ЛК ТДО 119 мл ТСО 47 мл УД 72 мл ФИ 64 %ТДР 52 мм ТСР 37 мм ФИ 64% ФС 34 % МКП 14 / 18 мм ЗСЛК 13 / 17 мм ДК 28мм &lt;/</a:t>
            </a:r>
            <a:r>
              <a:rPr lang="en-US" sz="2000" b="1" dirty="0" smtClean="0"/>
              <a:t>Examine&gt;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114800"/>
            <a:ext cx="9144000" cy="1323439"/>
          </a:xfrm>
          <a:prstGeom prst="rect">
            <a:avLst/>
          </a:prstGeom>
          <a:solidFill>
            <a:srgbClr val="6666FF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&lt;Hstate&gt;По-свободни движения в ляво рамо: С=40-0-170,  Ф=160-0-0. Вертебрален синдром. Постурален, по-слабо кинетичен тремор на горни крайници, повече дясно. СНР умер.живи, Д=С, без патологични. Сетивност б.о.&lt;/Hstate&gt;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&lt;Examine&gt;КОНВЕНЦИОНАЛНА АУДИОМЕТРИЯ - ДВУСТРАННО ЗВУКОПРИЕМНО НАМАЛЕНИЕ НА СЛУХА. Д.У.-К.П.-30-45-55-65-65-V -В.П.-40-55-65-80-90-90-100-V Л.У.-К.П.-20-40-50-55-60-65-V -В.П.-30-45-55-60-65-70-100-V&lt;/Examine&gt;</a:t>
            </a:r>
            <a:endParaRPr lang="en-US" sz="2000" b="1" dirty="0"/>
          </a:p>
        </p:txBody>
      </p:sp>
      <p:pic>
        <p:nvPicPr>
          <p:cNvPr id="5" name="Picture 4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sp>
        <p:nvSpPr>
          <p:cNvPr id="6" name="Title 9"/>
          <p:cNvSpPr txBox="1">
            <a:spLocks/>
          </p:cNvSpPr>
          <p:nvPr/>
        </p:nvSpPr>
        <p:spPr>
          <a:xfrm>
            <a:off x="3048000" y="0"/>
            <a:ext cx="6096000" cy="1219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bg-BG" sz="28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Примери за данни за други видове изследвания</a:t>
            </a:r>
            <a:endParaRPr lang="en-US" sz="28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29167" r="17423" b="23958"/>
          <a:stretch>
            <a:fillRect/>
          </a:stretch>
        </p:blipFill>
        <p:spPr bwMode="auto">
          <a:xfrm>
            <a:off x="228600" y="1905000"/>
            <a:ext cx="861568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867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www.cit.iit.bas.bg/CIT_2015/v-15-4/6-118-MedInfo_BigData_gaSv-v19-eidted-md-Gotovo.pdf</a:t>
            </a:r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-8y7nFJtqzXs/UCiALy1CAcI/AAAAAAAAA5Q/bBwLxozyhec/s400/doctor+hand+writing+jokes+e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6" y="0"/>
            <a:ext cx="57388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 l="24012" t="22917" r="21523" b="15625"/>
          <a:stretch>
            <a:fillRect/>
          </a:stretch>
        </p:blipFill>
        <p:spPr bwMode="auto">
          <a:xfrm>
            <a:off x="457200" y="1524000"/>
            <a:ext cx="840783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23958" r="19766" b="42709"/>
          <a:stretch>
            <a:fillRect/>
          </a:stretch>
        </p:blipFill>
        <p:spPr bwMode="auto">
          <a:xfrm>
            <a:off x="533400" y="2209800"/>
            <a:ext cx="792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 l="23212" t="51042" r="22794" b="11458"/>
          <a:stretch>
            <a:fillRect/>
          </a:stretch>
        </p:blipFill>
        <p:spPr bwMode="auto">
          <a:xfrm>
            <a:off x="362415" y="1447800"/>
            <a:ext cx="878158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32292" r="19180" b="16667"/>
          <a:stretch>
            <a:fillRect/>
          </a:stretch>
        </p:blipFill>
        <p:spPr bwMode="auto">
          <a:xfrm>
            <a:off x="304800" y="2133600"/>
            <a:ext cx="863859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 l="21083" t="27083" r="19766" b="15625"/>
          <a:stretch>
            <a:fillRect/>
          </a:stretch>
        </p:blipFill>
        <p:spPr bwMode="auto">
          <a:xfrm>
            <a:off x="188422" y="1981200"/>
            <a:ext cx="895557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29167" r="17423" b="16667"/>
          <a:stretch>
            <a:fillRect/>
          </a:stretch>
        </p:blipFill>
        <p:spPr bwMode="auto">
          <a:xfrm>
            <a:off x="0" y="1828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539154" cy="1447800"/>
          </a:xfrm>
          <a:prstGeom prst="rect">
            <a:avLst/>
          </a:prstGeom>
          <a:noFill/>
        </p:spPr>
      </p:pic>
      <p:pic>
        <p:nvPicPr>
          <p:cNvPr id="1556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72" y="4191000"/>
            <a:ext cx="8801428" cy="2419350"/>
          </a:xfrm>
          <a:prstGeom prst="rect">
            <a:avLst/>
          </a:prstGeom>
          <a:noFill/>
        </p:spPr>
      </p:pic>
      <p:pic>
        <p:nvPicPr>
          <p:cNvPr id="1556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57550"/>
            <a:ext cx="57150" cy="209550"/>
          </a:xfrm>
          <a:prstGeom prst="rect">
            <a:avLst/>
          </a:prstGeom>
          <a:noFill/>
        </p:spPr>
      </p:pic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752600" y="3048000"/>
            <a:ext cx="5420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</a:t>
            </a:r>
            <a:r>
              <a:rPr kumimoji="0" lang="en-GB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igure </a:t>
            </a:r>
            <a:r>
              <a:rPr kumimoji="0" lang="en-GB" b="0" i="0" u="none" strike="noStrike" cap="none" normalizeH="0" baseline="0" dirty="0" smtClean="0" bmk="_Ref43028794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Intermediate results of the parsing algorithm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3810000"/>
            <a:ext cx="8230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892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</a:t>
            </a:r>
            <a:r>
              <a:rPr kumimoji="0" lang="en-GB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igure </a:t>
            </a:r>
            <a:r>
              <a:rPr kumimoji="0" lang="en-GB" sz="2000" b="0" i="0" u="none" strike="noStrike" cap="none" normalizeH="0" baseline="0" dirty="0" smtClean="0" bmk="_Ref430288204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5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Construction of patterns from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GB" sz="2000" dirty="0" smtClean="0"/>
              <a:t>for sequential and group patterns</a:t>
            </a:r>
            <a:endParaRPr kumimoji="0" lang="en-GB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6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6281512" cy="3870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52578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Parsing </a:t>
            </a:r>
            <a:r>
              <a:rPr lang="en-GB" sz="2800" dirty="0" smtClean="0"/>
              <a:t>tree for individual data: </a:t>
            </a: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en-GB" sz="2800" dirty="0" smtClean="0"/>
              <a:t>“</a:t>
            </a:r>
            <a:r>
              <a:rPr lang="en-GB" sz="2800" dirty="0" smtClean="0"/>
              <a:t>тегло-109 </a:t>
            </a:r>
            <a:r>
              <a:rPr lang="en-GB" sz="2800" dirty="0" err="1" smtClean="0"/>
              <a:t>кг</a:t>
            </a:r>
            <a:r>
              <a:rPr lang="en-GB" sz="2800" dirty="0" smtClean="0"/>
              <a:t>” (weight-109 kg)</a:t>
            </a:r>
            <a:endParaRPr lang="en-US" sz="2800" dirty="0"/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Parsing </a:t>
            </a:r>
            <a:r>
              <a:rPr lang="en-GB" sz="2800" dirty="0" smtClean="0"/>
              <a:t>tree for a sequential </a:t>
            </a:r>
            <a:r>
              <a:rPr lang="en-GB" sz="2800" dirty="0" smtClean="0"/>
              <a:t>pattern</a:t>
            </a: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en-GB" sz="2800" dirty="0" smtClean="0"/>
              <a:t> </a:t>
            </a:r>
            <a:r>
              <a:rPr lang="en-GB" sz="2800" dirty="0" smtClean="0"/>
              <a:t>“</a:t>
            </a:r>
            <a:r>
              <a:rPr lang="en-GB" sz="2800" dirty="0" err="1" smtClean="0"/>
              <a:t>Ръст</a:t>
            </a:r>
            <a:r>
              <a:rPr lang="en-GB" sz="2800" dirty="0" smtClean="0"/>
              <a:t>: 154 </a:t>
            </a:r>
            <a:r>
              <a:rPr lang="en-GB" sz="2800" dirty="0" err="1" smtClean="0"/>
              <a:t>см</a:t>
            </a:r>
            <a:r>
              <a:rPr lang="en-GB" sz="2800" dirty="0" smtClean="0"/>
              <a:t>, </a:t>
            </a:r>
            <a:r>
              <a:rPr lang="en-GB" sz="2800" dirty="0" err="1" smtClean="0"/>
              <a:t>Тегло</a:t>
            </a:r>
            <a:r>
              <a:rPr lang="en-GB" sz="2800" dirty="0" smtClean="0"/>
              <a:t>: 80 </a:t>
            </a:r>
            <a:r>
              <a:rPr lang="en-GB" sz="2800" dirty="0" err="1" smtClean="0"/>
              <a:t>кг</a:t>
            </a:r>
            <a:r>
              <a:rPr lang="en-GB" sz="2800" dirty="0" smtClean="0"/>
              <a:t>“ (height: 154 cm, weight: 80 kg)</a:t>
            </a:r>
            <a:endParaRPr lang="en-US" sz="2800" dirty="0"/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pic>
        <p:nvPicPr>
          <p:cNvPr id="3" name="Picture 2" descr="fig7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090" y="609600"/>
            <a:ext cx="795891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8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916" y="762000"/>
            <a:ext cx="8134084" cy="5334000"/>
          </a:xfrm>
          <a:prstGeom prst="rect">
            <a:avLst/>
          </a:prstGeom>
        </p:spPr>
      </p:pic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381000" y="6150114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Parsing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tree for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sequential pattern – “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Ехокардиография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- ЗСЛК=13,5; ЛК=43/29”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Echocardiography - BWLV=13,5, LV=43/29)</a:t>
            </a:r>
            <a:endParaRPr kumimoji="0" lang="en-GB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owres.jantoo.com/workplace-management-spelling_mistake-spelling-read-manager-07639834_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8671"/>
            <a:ext cx="8191383" cy="681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9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0"/>
            <a:ext cx="5257800" cy="6179622"/>
          </a:xfrm>
          <a:prstGeom prst="rect">
            <a:avLst/>
          </a:prstGeom>
        </p:spPr>
      </p:pic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381000" y="6150114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Parsing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tree for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а</a:t>
            </a: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Grouped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pattern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- “</a:t>
            </a:r>
            <a:r>
              <a:rPr kumimoji="0" lang="en-GB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Изсл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.: 01.12, </a:t>
            </a:r>
            <a:r>
              <a:rPr kumimoji="0" lang="en-GB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резултат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7ч-11.82 12ч-11.24 15ч-9.75”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</a:t>
            </a: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LabTest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01.12, result: </a:t>
            </a:r>
            <a:r>
              <a:rPr kumimoji="0" lang="en-GB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7h-11.82 12h-11.24 15h-9.75)</a:t>
            </a:r>
            <a:endParaRPr kumimoji="0" lang="en-GB" altLang="ja-JP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80672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Another cycle of experiments concerns </a:t>
            </a:r>
            <a:r>
              <a:rPr lang="en-US" dirty="0" smtClean="0"/>
              <a:t>the </a:t>
            </a:r>
            <a:r>
              <a:rPr lang="en-GB" dirty="0" smtClean="0"/>
              <a:t>BP extraction from the outpatient records of about 1,800,000 patients with arterial hypertension for 3 year period from the test set T2. The extracted values are about 38,300,000 with precision 92% and recall 98%. The distribution of data among the XML fields “Anamnesis”, “Status” and “Examine” is presented on 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GB" dirty="0" smtClean="0"/>
              <a:t>Figure above</a:t>
            </a:r>
            <a:endParaRPr lang="en-US" dirty="0"/>
          </a:p>
        </p:txBody>
      </p: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6913" name="Picture 3"/>
          <p:cNvPicPr>
            <a:picLocks noChangeAspect="1" noChangeArrowheads="1"/>
          </p:cNvPicPr>
          <p:nvPr/>
        </p:nvPicPr>
        <p:blipFill>
          <a:blip r:embed="rId2" cstate="print"/>
          <a:srcRect l="18996" t="19698" r="15237" b="1949"/>
          <a:stretch>
            <a:fillRect/>
          </a:stretch>
        </p:blipFill>
        <p:spPr bwMode="auto">
          <a:xfrm>
            <a:off x="3276600" y="1600200"/>
            <a:ext cx="4114800" cy="2944368"/>
          </a:xfrm>
          <a:prstGeom prst="rect">
            <a:avLst/>
          </a:prstGeom>
          <a:noFill/>
        </p:spPr>
      </p:pic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581400" y="228600"/>
            <a:ext cx="4876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Distribution of BP values per XML fields of the outpatient records</a:t>
            </a:r>
          </a:p>
        </p:txBody>
      </p:sp>
      <p:pic>
        <p:nvPicPr>
          <p:cNvPr id="6" name="Picture 5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812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П</a:t>
            </a:r>
            <a:r>
              <a:rPr lang="bg-BG" sz="40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риложения</a:t>
            </a:r>
            <a:endParaRPr lang="en-US" sz="3200" b="1" spc="350" dirty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Picture 2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457200"/>
            <a:ext cx="38078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Диабетен Регистър</a:t>
            </a:r>
            <a:endParaRPr lang="en-US" sz="2700" b="1" spc="350" dirty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63246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press.mu-varna.bg/ojs/index.php/sm/article/view/1345/1283</a:t>
            </a:r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5" name="Picture 4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pic>
        <p:nvPicPr>
          <p:cNvPr id="2" name="Picture 1" descr="diabet_reg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1447800"/>
            <a:ext cx="8496503" cy="4839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3352800" y="228600"/>
            <a:ext cx="579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Monitoring </a:t>
            </a:r>
            <a:r>
              <a:rPr lang="en-GB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HbA1c levels for selected patients</a:t>
            </a:r>
          </a:p>
        </p:txBody>
      </p:sp>
      <p:pic>
        <p:nvPicPr>
          <p:cNvPr id="5" name="Picture 4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  <p:pic>
        <p:nvPicPr>
          <p:cNvPr id="163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7086601" cy="496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99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6687110" cy="4191000"/>
          </a:xfrm>
          <a:prstGeom prst="rect">
            <a:avLst/>
          </a:prstGeom>
          <a:noFill/>
        </p:spPr>
      </p:pic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733800" y="282342"/>
            <a:ext cx="517400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Diabetes Mellitus Type 2 Compensation </a:t>
            </a:r>
            <a:r>
              <a:rPr lang="en-GB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for </a:t>
            </a:r>
            <a:r>
              <a:rPr lang="en-GB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 years period</a:t>
            </a:r>
          </a:p>
        </p:txBody>
      </p:sp>
      <p:pic>
        <p:nvPicPr>
          <p:cNvPr id="5" name="Picture 4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7937" name="Picture 10" descr="Fig 17 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96" y="2514600"/>
            <a:ext cx="8613104" cy="3962400"/>
          </a:xfrm>
          <a:prstGeom prst="rect">
            <a:avLst/>
          </a:prstGeom>
          <a:noFill/>
        </p:spPr>
      </p:pic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3048000" y="341040"/>
            <a:ext cx="5867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HbA1c levels for 220 patients before and after the incretin based therapy</a:t>
            </a:r>
          </a:p>
        </p:txBody>
      </p:sp>
      <p:pic>
        <p:nvPicPr>
          <p:cNvPr id="5" name="Picture 4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89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8920" y="1981200"/>
            <a:ext cx="5887720" cy="4648200"/>
          </a:xfrm>
          <a:prstGeom prst="rect">
            <a:avLst/>
          </a:prstGeom>
          <a:noFill/>
        </p:spPr>
      </p:pic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3733800" y="304800"/>
            <a:ext cx="44255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7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Arterial Hypertension Control</a:t>
            </a:r>
          </a:p>
        </p:txBody>
      </p:sp>
      <p:pic>
        <p:nvPicPr>
          <p:cNvPr id="5" name="Picture 4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valleypreferred.com/media/226296/iStock_Blue-Heart-Stethoscope_Landscape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038600"/>
            <a:ext cx="3657600" cy="243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981200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БЛАГОДАРЯ ЗА </a:t>
            </a:r>
          </a:p>
          <a:p>
            <a:r>
              <a:rPr lang="bg-BG" sz="40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ВНИМАНИЕТО</a:t>
            </a:r>
            <a:endParaRPr lang="en-US" sz="3200" b="1" spc="350" dirty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3581400"/>
            <a:ext cx="3130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spc="350" dirty="0" smtClean="0">
                <a:solidFill>
                  <a:srgbClr val="3366FF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ВЪПРОСИ</a:t>
            </a:r>
            <a:endParaRPr lang="en-US" sz="3200" b="1" spc="350" dirty="0">
              <a:solidFill>
                <a:srgbClr val="3366FF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098" name="Picture 2" descr="http://thumbs.dreamstime.com/m/blue-stethoscope-clean-isolated-background-9034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258493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2971800" y="304800"/>
            <a:ext cx="5102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bg-BG" sz="44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БДС  за епикриза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962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Медицинските записи (епикризи) на пациенти са документи в текстов формат, които имат строго определена структура публикувана в ДВ. Отделните секции, които са описани в епикризите са: лични данни, диагнози, анамнеза, обективно състояние (статус), лабораторни изследвания, консултации и обсъждане. </a:t>
            </a:r>
            <a:endParaRPr lang="en-US" sz="2800" dirty="0"/>
          </a:p>
        </p:txBody>
      </p:sp>
      <p:pic>
        <p:nvPicPr>
          <p:cNvPr id="6" name="Picture 6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152400"/>
            <a:ext cx="2600325" cy="1762126"/>
          </a:xfrm>
          <a:prstGeom prst="rect">
            <a:avLst/>
          </a:prstGeom>
          <a:noFill/>
        </p:spPr>
      </p:pic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3448930" y="1143001"/>
          <a:ext cx="5390270" cy="2895600"/>
        </p:xfrm>
        <a:graphic>
          <a:graphicData uri="http://schemas.openxmlformats.org/presentationml/2006/ole">
            <p:oleObj spid="_x0000_s65538" r:id="rId4" imgW="3566403" imgH="190433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Books by Jules J. Berman, co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840162" cy="51342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304800"/>
            <a:ext cx="794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spc="350" dirty="0" smtClean="0">
                <a:solidFill>
                  <a:srgbClr val="3366FF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ЛИТЕРАТУРА И РЕСУРСИ НА АНГЛИЙСКИ ЕЗИК</a:t>
            </a:r>
            <a:endParaRPr lang="en-US" sz="1600" b="1" spc="350" dirty="0">
              <a:solidFill>
                <a:srgbClr val="3366FF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8382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www.julesberman.info/factoids/index_g.htm</a:t>
            </a:r>
            <a:r>
              <a:rPr lang="bg-BG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0"/>
            <a:ext cx="6705600" cy="5486400"/>
            <a:chOff x="1219200" y="1219200"/>
            <a:chExt cx="8610600" cy="6553200"/>
          </a:xfrm>
        </p:grpSpPr>
        <p:sp>
          <p:nvSpPr>
            <p:cNvPr id="5" name="Folded Corner 4"/>
            <p:cNvSpPr/>
            <p:nvPr/>
          </p:nvSpPr>
          <p:spPr>
            <a:xfrm>
              <a:off x="5562086" y="1219200"/>
              <a:ext cx="4267714" cy="5867119"/>
            </a:xfrm>
            <a:prstGeom prst="foldedCorner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olded Corner 5"/>
            <p:cNvSpPr/>
            <p:nvPr/>
          </p:nvSpPr>
          <p:spPr>
            <a:xfrm>
              <a:off x="3657162" y="1601125"/>
              <a:ext cx="4267714" cy="5865391"/>
            </a:xfrm>
            <a:prstGeom prst="foldedCorner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olded Corner 6"/>
            <p:cNvSpPr/>
            <p:nvPr/>
          </p:nvSpPr>
          <p:spPr>
            <a:xfrm>
              <a:off x="1219200" y="1905282"/>
              <a:ext cx="4267714" cy="5867118"/>
            </a:xfrm>
            <a:prstGeom prst="foldedCorner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Тази структура позволява да се извлича контекстуализирана информация спрямо локализацията и в съответната секция в епикризата.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Admission Date :2011-10-28Discharge Date :2011-12-01</a:t>
            </a:r>
          </a:p>
          <a:p>
            <a:r>
              <a:rPr lang="en-US" dirty="0" smtClean="0"/>
              <a:t>Service :Bone marrow transplant service</a:t>
            </a:r>
          </a:p>
          <a:p>
            <a:r>
              <a:rPr lang="en-US" dirty="0" smtClean="0"/>
              <a:t>HOSPITAL COURSE OVER THESE PREVIOUS DAYS :1. Liver lesions :The patient went for a repeat MRI which showed no change in the previously noted enumerable hepatic cyst in her liver .A </a:t>
            </a:r>
            <a:r>
              <a:rPr lang="en-US" dirty="0" err="1" smtClean="0"/>
              <a:t>Hepatology</a:t>
            </a:r>
            <a:r>
              <a:rPr lang="en-US" dirty="0" smtClean="0"/>
              <a:t> consult was obtained who felt that the most likely etiology of these cysts were from hepatic </a:t>
            </a:r>
            <a:r>
              <a:rPr lang="en-US" dirty="0" err="1" smtClean="0"/>
              <a:t>candidiasis</a:t>
            </a:r>
            <a:r>
              <a:rPr lang="en-US" dirty="0" smtClean="0"/>
              <a:t> , although one could not rule out lymphoma involving from </a:t>
            </a:r>
            <a:r>
              <a:rPr lang="en-US" dirty="0" err="1" smtClean="0"/>
              <a:t>Burkitt's</a:t>
            </a:r>
            <a:r>
              <a:rPr lang="en-US" dirty="0" smtClean="0"/>
              <a:t> .She will be discharged on </a:t>
            </a:r>
            <a:r>
              <a:rPr lang="en-US" dirty="0" err="1" smtClean="0"/>
              <a:t>AmBisome</a:t>
            </a:r>
            <a:r>
              <a:rPr lang="en-US" dirty="0" smtClean="0"/>
              <a:t> 300 mg IV </a:t>
            </a:r>
            <a:r>
              <a:rPr lang="en-US" dirty="0" err="1" smtClean="0"/>
              <a:t>q.d</a:t>
            </a:r>
            <a:r>
              <a:rPr lang="en-US" dirty="0" smtClean="0"/>
              <a:t>. for treatment of her hepatic </a:t>
            </a:r>
            <a:r>
              <a:rPr lang="en-US" dirty="0" err="1" smtClean="0"/>
              <a:t>candidiasis</a:t>
            </a:r>
            <a:r>
              <a:rPr lang="en-US" dirty="0" smtClean="0"/>
              <a:t> .This regimen , that being </a:t>
            </a:r>
            <a:r>
              <a:rPr lang="en-US" dirty="0" err="1" smtClean="0"/>
              <a:t>AmBisome</a:t>
            </a:r>
            <a:r>
              <a:rPr lang="en-US" dirty="0" smtClean="0"/>
              <a:t> , was recommended by the Infectious Disease physicians , who felt that </a:t>
            </a:r>
            <a:r>
              <a:rPr lang="en-US" dirty="0" err="1" smtClean="0"/>
              <a:t>AmBisome</a:t>
            </a:r>
            <a:r>
              <a:rPr lang="en-US" dirty="0" smtClean="0"/>
              <a:t> was a better drug of choice as compared to </a:t>
            </a:r>
            <a:r>
              <a:rPr lang="en-US" dirty="0" err="1" smtClean="0"/>
              <a:t>fluconazole</a:t>
            </a:r>
            <a:r>
              <a:rPr lang="en-US" dirty="0" smtClean="0"/>
              <a:t> .2. </a:t>
            </a:r>
            <a:r>
              <a:rPr lang="en-US" dirty="0" err="1" smtClean="0"/>
              <a:t>Heme</a:t>
            </a:r>
            <a:r>
              <a:rPr lang="en-US" dirty="0" smtClean="0"/>
              <a:t> :The patient 's platelets , white count , and </a:t>
            </a:r>
            <a:r>
              <a:rPr lang="en-US" dirty="0" err="1" smtClean="0"/>
              <a:t>hematocrit</a:t>
            </a:r>
            <a:r>
              <a:rPr lang="en-US" dirty="0" smtClean="0"/>
              <a:t> have all been stable .Her white count remained elevated despite discontinuing her G-CSF .However , the patient is not febrile and her white count should be continued to be watched .3. On the morning of 12-01 , the patient had some transient episodes of hypotension with SBP s in the 70 </a:t>
            </a:r>
            <a:r>
              <a:rPr lang="en-US" dirty="0" err="1" smtClean="0"/>
              <a:t>s.Her</a:t>
            </a:r>
            <a:r>
              <a:rPr lang="en-US" dirty="0" smtClean="0"/>
              <a:t> </a:t>
            </a:r>
            <a:r>
              <a:rPr lang="en-US" dirty="0" err="1" smtClean="0"/>
              <a:t>captopril</a:t>
            </a:r>
            <a:r>
              <a:rPr lang="en-US" dirty="0" smtClean="0"/>
              <a:t> was discontinued , and she was given two IV fluid boluses with appropriate response .Her blood pressures and all of her vital signs are stable .4. FEN :The patient was continued on TPN over the past couple days .She is also started on </a:t>
            </a:r>
            <a:r>
              <a:rPr lang="en-US" dirty="0" err="1" smtClean="0"/>
              <a:t>marinol</a:t>
            </a:r>
            <a:r>
              <a:rPr lang="en-US" dirty="0" smtClean="0"/>
              <a:t> 2.5 mg </a:t>
            </a:r>
            <a:r>
              <a:rPr lang="en-US" dirty="0" err="1" smtClean="0"/>
              <a:t>p.o</a:t>
            </a:r>
            <a:r>
              <a:rPr lang="en-US" dirty="0" smtClean="0"/>
              <a:t>. </a:t>
            </a:r>
            <a:r>
              <a:rPr lang="en-US" dirty="0" err="1" smtClean="0"/>
              <a:t>b.i.d</a:t>
            </a:r>
            <a:r>
              <a:rPr lang="en-US" dirty="0" smtClean="0"/>
              <a:t>. and encouraged </a:t>
            </a:r>
            <a:r>
              <a:rPr lang="en-US" dirty="0" err="1" smtClean="0"/>
              <a:t>p.o</a:t>
            </a:r>
            <a:r>
              <a:rPr lang="en-US" dirty="0" smtClean="0"/>
              <a:t>. intake 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405" y="304800"/>
            <a:ext cx="48791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bg-BG" sz="44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пикриза</a:t>
            </a:r>
            <a:r>
              <a:rPr lang="en-US" sz="44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bg-BG" sz="44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от</a:t>
            </a:r>
            <a:br>
              <a:rPr lang="bg-BG" sz="44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b="1" spc="350" dirty="0" smtClean="0">
                <a:solidFill>
                  <a:srgbClr val="003399"/>
                </a:solidFill>
                <a:effectLst>
                  <a:outerShdw blurRad="127000" algn="ctr" rotWithShape="0">
                    <a:srgbClr val="0070C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Mayo Clinic- USA</a:t>
            </a:r>
            <a:endParaRPr lang="bg-BG" sz="4400" b="1" spc="350" dirty="0" smtClean="0">
              <a:solidFill>
                <a:srgbClr val="003399"/>
              </a:solidFill>
              <a:effectLst>
                <a:outerShdw blurRad="127000" algn="ctr" rotWithShape="0">
                  <a:srgbClr val="0070C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https://encrypted-tbn1.gstatic.com/images?q=tbn:ANd9GcQ0MFvKMq5qYpTurcHzvV3cH2IS7Tp_O_LTg6Q2951cb9I5-g63x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C000"/>
      </a:accent1>
      <a:accent2>
        <a:srgbClr val="FF0000"/>
      </a:accent2>
      <a:accent3>
        <a:srgbClr val="00B050"/>
      </a:accent3>
      <a:accent4>
        <a:srgbClr val="0070C0"/>
      </a:accent4>
      <a:accent5>
        <a:srgbClr val="7030A0"/>
      </a:accent5>
      <a:accent6>
        <a:srgbClr val="C00000"/>
      </a:accent6>
      <a:hlink>
        <a:srgbClr val="CC3300"/>
      </a:hlink>
      <a:folHlink>
        <a:srgbClr val="99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3075</Words>
  <Application>Microsoft Office PowerPoint</Application>
  <PresentationFormat>On-screen Show (4:3)</PresentationFormat>
  <Paragraphs>356</Paragraphs>
  <Slides>70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Съвременни технологии за автоматичен анализ на  клиничен текст на български език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Стандарти</vt:lpstr>
      <vt:lpstr>Slide 11</vt:lpstr>
      <vt:lpstr>ICD-10-CM Code Format</vt:lpstr>
      <vt:lpstr>МКБ-10 Български</vt:lpstr>
      <vt:lpstr>Slide 14</vt:lpstr>
      <vt:lpstr>Slide 15</vt:lpstr>
      <vt:lpstr>Проблеми при асоцииране на МКБ-10 кодове</vt:lpstr>
      <vt:lpstr>Slide 17</vt:lpstr>
      <vt:lpstr>Slide 18</vt:lpstr>
      <vt:lpstr>XML ФАЙЛ ЗА ОТЧИТАНЕ НА ИСКОВЕТЕ НА ИЗПЪЛНИТЕЛИ НА ИЗВЪНБОЛНИЧНА МЕДИЦИНСКА ПОМОЩ </vt:lpstr>
      <vt:lpstr>Slide 20</vt:lpstr>
      <vt:lpstr>Slide 21</vt:lpstr>
      <vt:lpstr>Проблеми</vt:lpstr>
      <vt:lpstr>Проблеми</vt:lpstr>
      <vt:lpstr>Пример 1  Липса на препинателни знаци   Слепване на думи  и др. грешки Съкращения</vt:lpstr>
      <vt:lpstr>Пример 2 Съкращения</vt:lpstr>
      <vt:lpstr>Пример 3 Писане на шльокавица:  термини и описания на български изписани с латиница, цифри и специални символи</vt:lpstr>
      <vt:lpstr>Пример 4 Писане на шльокавица: термини и описания на латински изписани с кирилца  Думи написани частично на кирилица, а някои само символи са на латиница  </vt:lpstr>
      <vt:lpstr>Пример 5 Правилно използване на латиница за термини на латински език( в червено) и правилна транслитерация от латински на кирилица (в синьо)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Svetla Boytcheva</dc:creator>
  <cp:lastModifiedBy>Svetla Boytcheva</cp:lastModifiedBy>
  <cp:revision>238</cp:revision>
  <dcterms:created xsi:type="dcterms:W3CDTF">2015-06-27T17:12:55Z</dcterms:created>
  <dcterms:modified xsi:type="dcterms:W3CDTF">2016-01-07T12:57:08Z</dcterms:modified>
</cp:coreProperties>
</file>